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75" r:id="rId3"/>
    <p:sldId id="277" r:id="rId4"/>
    <p:sldId id="278" r:id="rId5"/>
    <p:sldId id="280" r:id="rId6"/>
    <p:sldId id="279" r:id="rId7"/>
    <p:sldId id="282" r:id="rId8"/>
    <p:sldId id="283" r:id="rId9"/>
    <p:sldId id="284" r:id="rId10"/>
    <p:sldId id="285" r:id="rId11"/>
    <p:sldId id="286" r:id="rId12"/>
    <p:sldId id="287" r:id="rId13"/>
    <p:sldId id="288" r:id="rId14"/>
    <p:sldId id="289" r:id="rId15"/>
    <p:sldId id="290" r:id="rId16"/>
    <p:sldId id="291" r:id="rId17"/>
    <p:sldId id="261" r:id="rId18"/>
    <p:sldId id="267" r:id="rId19"/>
    <p:sldId id="268" r:id="rId20"/>
    <p:sldId id="337" r:id="rId21"/>
    <p:sldId id="336" r:id="rId22"/>
    <p:sldId id="262" r:id="rId23"/>
    <p:sldId id="296" r:id="rId24"/>
    <p:sldId id="297" r:id="rId25"/>
    <p:sldId id="298" r:id="rId26"/>
    <p:sldId id="299" r:id="rId27"/>
    <p:sldId id="300" r:id="rId28"/>
    <p:sldId id="301" r:id="rId29"/>
    <p:sldId id="302" r:id="rId30"/>
    <p:sldId id="303" r:id="rId31"/>
    <p:sldId id="295" r:id="rId32"/>
    <p:sldId id="338" r:id="rId33"/>
    <p:sldId id="339" r:id="rId34"/>
    <p:sldId id="340" r:id="rId35"/>
    <p:sldId id="341" r:id="rId36"/>
    <p:sldId id="342" r:id="rId37"/>
    <p:sldId id="343" r:id="rId38"/>
    <p:sldId id="344" r:id="rId39"/>
    <p:sldId id="265" r:id="rId40"/>
    <p:sldId id="305" r:id="rId41"/>
    <p:sldId id="307" r:id="rId42"/>
    <p:sldId id="308" r:id="rId43"/>
    <p:sldId id="311" r:id="rId44"/>
    <p:sldId id="313" r:id="rId45"/>
    <p:sldId id="314" r:id="rId46"/>
    <p:sldId id="315" r:id="rId47"/>
    <p:sldId id="316" r:id="rId48"/>
    <p:sldId id="317" r:id="rId49"/>
    <p:sldId id="318" r:id="rId50"/>
    <p:sldId id="319" r:id="rId51"/>
    <p:sldId id="320" r:id="rId52"/>
    <p:sldId id="321" r:id="rId53"/>
    <p:sldId id="323" r:id="rId54"/>
    <p:sldId id="324" r:id="rId55"/>
    <p:sldId id="325" r:id="rId56"/>
    <p:sldId id="326" r:id="rId57"/>
    <p:sldId id="327" r:id="rId58"/>
    <p:sldId id="259" r:id="rId59"/>
    <p:sldId id="328" r:id="rId60"/>
    <p:sldId id="329" r:id="rId61"/>
    <p:sldId id="330" r:id="rId62"/>
    <p:sldId id="331" r:id="rId63"/>
    <p:sldId id="332" r:id="rId64"/>
    <p:sldId id="333" r:id="rId65"/>
    <p:sldId id="334" r:id="rId66"/>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2F7"/>
    <a:srgbClr val="E21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autoAdjust="0"/>
    <p:restoredTop sz="86410" autoAdjust="0"/>
  </p:normalViewPr>
  <p:slideViewPr>
    <p:cSldViewPr snapToGrid="0">
      <p:cViewPr varScale="1">
        <p:scale>
          <a:sx n="72" d="100"/>
          <a:sy n="72" d="100"/>
        </p:scale>
        <p:origin x="552" y="72"/>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1EDA9-E695-4A31-97C6-593B3BD0E879}" type="datetimeFigureOut">
              <a:rPr lang="en-US" smtClean="0"/>
              <a:pPr/>
              <a:t>5/3/2016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42068-2D1B-489D-A4A8-C4C11E1D171D}" type="slidenum">
              <a:rPr lang="en-US" smtClean="0"/>
              <a:pPr/>
              <a:t>‹#›</a:t>
            </a:fld>
            <a:endParaRPr lang="en-US"/>
          </a:p>
        </p:txBody>
      </p:sp>
    </p:spTree>
    <p:extLst>
      <p:ext uri="{BB962C8B-B14F-4D97-AF65-F5344CB8AC3E}">
        <p14:creationId xmlns:p14="http://schemas.microsoft.com/office/powerpoint/2010/main" val="340482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36342068-2D1B-489D-A4A8-C4C11E1D171D}" type="slidenum">
              <a:rPr lang="en-US" smtClean="0"/>
              <a:pPr/>
              <a:t>1</a:t>
            </a:fld>
            <a:endParaRPr lang="en-US"/>
          </a:p>
        </p:txBody>
      </p:sp>
    </p:spTree>
    <p:extLst>
      <p:ext uri="{BB962C8B-B14F-4D97-AF65-F5344CB8AC3E}">
        <p14:creationId xmlns:p14="http://schemas.microsoft.com/office/powerpoint/2010/main" val="14743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Soft will notify you of any SPN’s and what is being done about them via the task system.</a:t>
            </a:r>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16</a:t>
            </a:fld>
            <a:endParaRPr lang="en-US"/>
          </a:p>
        </p:txBody>
      </p:sp>
    </p:spTree>
    <p:extLst>
      <p:ext uri="{BB962C8B-B14F-4D97-AF65-F5344CB8AC3E}">
        <p14:creationId xmlns:p14="http://schemas.microsoft.com/office/powerpoint/2010/main" val="218308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 </a:t>
            </a:r>
            <a:r>
              <a:rPr lang="en-US" b="1" dirty="0" smtClean="0"/>
              <a:t>ADT</a:t>
            </a:r>
            <a:r>
              <a:rPr lang="en-US" dirty="0" smtClean="0"/>
              <a:t> Admission, Discharge and Transfer– Relays information regarding Patient Demographics and Stay information. </a:t>
            </a:r>
          </a:p>
          <a:p>
            <a:r>
              <a:rPr lang="en-US" dirty="0" smtClean="0"/>
              <a:t>• </a:t>
            </a:r>
            <a:r>
              <a:rPr lang="en-US" b="1" dirty="0" smtClean="0"/>
              <a:t>HISOE/ESB-OE  </a:t>
            </a:r>
            <a:r>
              <a:rPr lang="en-US" dirty="0" smtClean="0"/>
              <a:t>Inbound Order Entry – Sends orders from the HIS to the LIS. </a:t>
            </a:r>
          </a:p>
          <a:p>
            <a:r>
              <a:rPr lang="en-US" dirty="0" smtClean="0"/>
              <a:t>• Outbound Order Entry – Sends orders originating in SCC to the HIS. </a:t>
            </a:r>
          </a:p>
          <a:p>
            <a:r>
              <a:rPr lang="en-US" dirty="0" smtClean="0"/>
              <a:t>• </a:t>
            </a:r>
            <a:r>
              <a:rPr lang="en-US" b="1" dirty="0" smtClean="0"/>
              <a:t>ESB-RR </a:t>
            </a:r>
            <a:r>
              <a:rPr lang="en-US" dirty="0" smtClean="0"/>
              <a:t>Result Reporting– Transmits results to the HIS. </a:t>
            </a:r>
          </a:p>
          <a:p>
            <a:r>
              <a:rPr lang="en-US" dirty="0" smtClean="0"/>
              <a:t>• Billing – SCC formats and transmits charge information to the HIS. </a:t>
            </a:r>
          </a:p>
        </p:txBody>
      </p:sp>
      <p:sp>
        <p:nvSpPr>
          <p:cNvPr id="4" name="Slide Number Placeholder 3"/>
          <p:cNvSpPr>
            <a:spLocks noGrp="1"/>
          </p:cNvSpPr>
          <p:nvPr>
            <p:ph type="sldNum" sz="quarter" idx="10"/>
          </p:nvPr>
        </p:nvSpPr>
        <p:spPr/>
        <p:txBody>
          <a:bodyPr/>
          <a:lstStyle/>
          <a:p>
            <a:fld id="{36342068-2D1B-489D-A4A8-C4C11E1D171D}" type="slidenum">
              <a:rPr lang="en-US" smtClean="0"/>
              <a:pPr/>
              <a:t>18</a:t>
            </a:fld>
            <a:endParaRPr lang="en-US"/>
          </a:p>
        </p:txBody>
      </p:sp>
    </p:spTree>
    <p:extLst>
      <p:ext uri="{BB962C8B-B14F-4D97-AF65-F5344CB8AC3E}">
        <p14:creationId xmlns:p14="http://schemas.microsoft.com/office/powerpoint/2010/main" val="3060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 </a:t>
            </a:r>
            <a:r>
              <a:rPr lang="en-US" b="1" dirty="0" smtClean="0"/>
              <a:t>RCV  </a:t>
            </a:r>
            <a:r>
              <a:rPr lang="en-US" dirty="0" smtClean="0"/>
              <a:t>Receiving interface  - Receives data in real time from a foreign system and passes the information to ADT and inbound order entry. </a:t>
            </a:r>
          </a:p>
          <a:p>
            <a:r>
              <a:rPr lang="en-US" dirty="0" smtClean="0"/>
              <a:t>• </a:t>
            </a:r>
            <a:r>
              <a:rPr lang="en-US" b="1" dirty="0" smtClean="0"/>
              <a:t>SND </a:t>
            </a:r>
            <a:r>
              <a:rPr lang="en-US" dirty="0" smtClean="0"/>
              <a:t>Sending interface– Sends outbound formatted data such as outbound orders and results to a foreign system. May also send charges. </a:t>
            </a:r>
          </a:p>
          <a:p>
            <a:r>
              <a:rPr lang="en-US" dirty="0" smtClean="0"/>
              <a:t>• </a:t>
            </a:r>
            <a:r>
              <a:rPr lang="en-US" b="1" dirty="0" smtClean="0"/>
              <a:t>BILLS  </a:t>
            </a:r>
            <a:r>
              <a:rPr lang="en-US" dirty="0" smtClean="0"/>
              <a:t>Billing interface – sends formatted charge files to a designated address by file transfer protocols. </a:t>
            </a:r>
          </a:p>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19</a:t>
            </a:fld>
            <a:endParaRPr lang="en-US"/>
          </a:p>
        </p:txBody>
      </p:sp>
    </p:spTree>
    <p:extLst>
      <p:ext uri="{BB962C8B-B14F-4D97-AF65-F5344CB8AC3E}">
        <p14:creationId xmlns:p14="http://schemas.microsoft.com/office/powerpoint/2010/main" val="1783733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This is how 4.0 communicate</a:t>
            </a:r>
            <a:r>
              <a:rPr lang="en-US" baseline="0" dirty="0" smtClean="0"/>
              <a:t>s with the HIS</a:t>
            </a:r>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20</a:t>
            </a:fld>
            <a:endParaRPr lang="en-US"/>
          </a:p>
        </p:txBody>
      </p:sp>
    </p:spTree>
    <p:extLst>
      <p:ext uri="{BB962C8B-B14F-4D97-AF65-F5344CB8AC3E}">
        <p14:creationId xmlns:p14="http://schemas.microsoft.com/office/powerpoint/2010/main" val="660455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How 4.5 communicates with the HIS</a:t>
            </a:r>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21</a:t>
            </a:fld>
            <a:endParaRPr lang="en-US"/>
          </a:p>
        </p:txBody>
      </p:sp>
    </p:spTree>
    <p:extLst>
      <p:ext uri="{BB962C8B-B14F-4D97-AF65-F5344CB8AC3E}">
        <p14:creationId xmlns:p14="http://schemas.microsoft.com/office/powerpoint/2010/main" val="4112166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23</a:t>
            </a:fld>
            <a:endParaRPr lang="en-US"/>
          </a:p>
        </p:txBody>
      </p:sp>
    </p:spTree>
    <p:extLst>
      <p:ext uri="{BB962C8B-B14F-4D97-AF65-F5344CB8AC3E}">
        <p14:creationId xmlns:p14="http://schemas.microsoft.com/office/powerpoint/2010/main" val="235589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24</a:t>
            </a:fld>
            <a:endParaRPr lang="en-US"/>
          </a:p>
        </p:txBody>
      </p:sp>
    </p:spTree>
    <p:extLst>
      <p:ext uri="{BB962C8B-B14F-4D97-AF65-F5344CB8AC3E}">
        <p14:creationId xmlns:p14="http://schemas.microsoft.com/office/powerpoint/2010/main" val="161502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25</a:t>
            </a:fld>
            <a:endParaRPr lang="en-US"/>
          </a:p>
        </p:txBody>
      </p:sp>
    </p:spTree>
    <p:extLst>
      <p:ext uri="{BB962C8B-B14F-4D97-AF65-F5344CB8AC3E}">
        <p14:creationId xmlns:p14="http://schemas.microsoft.com/office/powerpoint/2010/main" val="258449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26</a:t>
            </a:fld>
            <a:endParaRPr lang="en-US"/>
          </a:p>
        </p:txBody>
      </p:sp>
    </p:spTree>
    <p:extLst>
      <p:ext uri="{BB962C8B-B14F-4D97-AF65-F5344CB8AC3E}">
        <p14:creationId xmlns:p14="http://schemas.microsoft.com/office/powerpoint/2010/main" val="185036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27</a:t>
            </a:fld>
            <a:endParaRPr lang="en-US"/>
          </a:p>
        </p:txBody>
      </p:sp>
    </p:spTree>
    <p:extLst>
      <p:ext uri="{BB962C8B-B14F-4D97-AF65-F5344CB8AC3E}">
        <p14:creationId xmlns:p14="http://schemas.microsoft.com/office/powerpoint/2010/main" val="117314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SCC</a:t>
            </a:r>
            <a:r>
              <a:rPr lang="en-US" baseline="0" dirty="0" smtClean="0"/>
              <a:t> does the first three.  Client does the last one</a:t>
            </a:r>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3</a:t>
            </a:fld>
            <a:endParaRPr lang="en-US"/>
          </a:p>
        </p:txBody>
      </p:sp>
    </p:spTree>
    <p:extLst>
      <p:ext uri="{BB962C8B-B14F-4D97-AF65-F5344CB8AC3E}">
        <p14:creationId xmlns:p14="http://schemas.microsoft.com/office/powerpoint/2010/main" val="408108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28</a:t>
            </a:fld>
            <a:endParaRPr lang="en-US"/>
          </a:p>
        </p:txBody>
      </p:sp>
    </p:spTree>
    <p:extLst>
      <p:ext uri="{BB962C8B-B14F-4D97-AF65-F5344CB8AC3E}">
        <p14:creationId xmlns:p14="http://schemas.microsoft.com/office/powerpoint/2010/main" val="3905639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29</a:t>
            </a:fld>
            <a:endParaRPr lang="en-US"/>
          </a:p>
        </p:txBody>
      </p:sp>
    </p:spTree>
    <p:extLst>
      <p:ext uri="{BB962C8B-B14F-4D97-AF65-F5344CB8AC3E}">
        <p14:creationId xmlns:p14="http://schemas.microsoft.com/office/powerpoint/2010/main" val="3928963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30</a:t>
            </a:fld>
            <a:endParaRPr lang="en-US"/>
          </a:p>
        </p:txBody>
      </p:sp>
    </p:spTree>
    <p:extLst>
      <p:ext uri="{BB962C8B-B14F-4D97-AF65-F5344CB8AC3E}">
        <p14:creationId xmlns:p14="http://schemas.microsoft.com/office/powerpoint/2010/main" val="5213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To get a printer </a:t>
            </a:r>
            <a:r>
              <a:rPr lang="en-US" smtClean="0"/>
              <a:t>queue made</a:t>
            </a:r>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4</a:t>
            </a:fld>
            <a:endParaRPr lang="en-US"/>
          </a:p>
        </p:txBody>
      </p:sp>
    </p:spTree>
    <p:extLst>
      <p:ext uri="{BB962C8B-B14F-4D97-AF65-F5344CB8AC3E}">
        <p14:creationId xmlns:p14="http://schemas.microsoft.com/office/powerpoint/2010/main" val="328340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6</a:t>
            </a:fld>
            <a:endParaRPr lang="en-US"/>
          </a:p>
        </p:txBody>
      </p:sp>
    </p:spTree>
    <p:extLst>
      <p:ext uri="{BB962C8B-B14F-4D97-AF65-F5344CB8AC3E}">
        <p14:creationId xmlns:p14="http://schemas.microsoft.com/office/powerpoint/2010/main" val="62154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More periodic maintenance.  Subsequent slides describe how</a:t>
            </a:r>
            <a:r>
              <a:rPr lang="en-US" baseline="0" dirty="0" smtClean="0"/>
              <a:t> to perform</a:t>
            </a:r>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7</a:t>
            </a:fld>
            <a:endParaRPr lang="en-US"/>
          </a:p>
        </p:txBody>
      </p:sp>
    </p:spTree>
    <p:extLst>
      <p:ext uri="{BB962C8B-B14F-4D97-AF65-F5344CB8AC3E}">
        <p14:creationId xmlns:p14="http://schemas.microsoft.com/office/powerpoint/2010/main" val="117893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10</a:t>
            </a:fld>
            <a:endParaRPr lang="en-US"/>
          </a:p>
        </p:txBody>
      </p:sp>
    </p:spTree>
    <p:extLst>
      <p:ext uri="{BB962C8B-B14F-4D97-AF65-F5344CB8AC3E}">
        <p14:creationId xmlns:p14="http://schemas.microsoft.com/office/powerpoint/2010/main" val="276038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Look at interface setup on both MAIN</a:t>
            </a:r>
            <a:r>
              <a:rPr lang="en-US" baseline="0" dirty="0" smtClean="0"/>
              <a:t> and AUX.</a:t>
            </a:r>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11</a:t>
            </a:fld>
            <a:endParaRPr lang="en-US"/>
          </a:p>
        </p:txBody>
      </p:sp>
    </p:spTree>
    <p:extLst>
      <p:ext uri="{BB962C8B-B14F-4D97-AF65-F5344CB8AC3E}">
        <p14:creationId xmlns:p14="http://schemas.microsoft.com/office/powerpoint/2010/main" val="344502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Go</a:t>
            </a:r>
            <a:r>
              <a:rPr lang="en-US" baseline="0" dirty="0" smtClean="0"/>
              <a:t> to Interface Setup, click on the black shoe prints.  Make sure the interface/server is running.  Select the correct day’s file.</a:t>
            </a:r>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12</a:t>
            </a:fld>
            <a:endParaRPr lang="en-US"/>
          </a:p>
        </p:txBody>
      </p:sp>
    </p:spTree>
    <p:extLst>
      <p:ext uri="{BB962C8B-B14F-4D97-AF65-F5344CB8AC3E}">
        <p14:creationId xmlns:p14="http://schemas.microsoft.com/office/powerpoint/2010/main" val="89584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In</a:t>
            </a:r>
            <a:r>
              <a:rPr lang="en-US" baseline="0" dirty="0" smtClean="0"/>
              <a:t> 4.5, the trace files are very large and it is difficult to load the entire trace file much less look at it.  To overcome this, you are first presented with a search screen.  Enter the info you are searching for.  The system will return every instance where that info is discussed plus the 5 lines about and 20 lines after.  You can increase the number of lines if you want to.  </a:t>
            </a:r>
          </a:p>
          <a:p>
            <a:endParaRPr lang="en-US" baseline="0" dirty="0" smtClean="0"/>
          </a:p>
          <a:p>
            <a:r>
              <a:rPr lang="en-US" baseline="0" dirty="0" smtClean="0"/>
              <a:t>The second line is about the tail of the trace- you can see the last 80 lines (by default) of the file.  You can also change the number of lines here.</a:t>
            </a:r>
          </a:p>
          <a:p>
            <a:endParaRPr lang="en-US" baseline="0" dirty="0" smtClean="0"/>
          </a:p>
          <a:p>
            <a:r>
              <a:rPr lang="en-US" baseline="0" dirty="0" smtClean="0"/>
              <a:t>To see the entire file, do not enter anything and just hit search. But don’t be surprised if the file is too huge to open!</a:t>
            </a:r>
            <a:endParaRPr lang="en-US" dirty="0"/>
          </a:p>
        </p:txBody>
      </p:sp>
      <p:sp>
        <p:nvSpPr>
          <p:cNvPr id="4" name="Slide Number Placeholder 3"/>
          <p:cNvSpPr>
            <a:spLocks noGrp="1"/>
          </p:cNvSpPr>
          <p:nvPr>
            <p:ph type="sldNum" sz="quarter" idx="10"/>
          </p:nvPr>
        </p:nvSpPr>
        <p:spPr/>
        <p:txBody>
          <a:bodyPr/>
          <a:lstStyle/>
          <a:p>
            <a:fld id="{36342068-2D1B-489D-A4A8-C4C11E1D171D}" type="slidenum">
              <a:rPr lang="en-US" smtClean="0"/>
              <a:pPr/>
              <a:t>13</a:t>
            </a:fld>
            <a:endParaRPr lang="en-US"/>
          </a:p>
        </p:txBody>
      </p:sp>
    </p:spTree>
    <p:extLst>
      <p:ext uri="{BB962C8B-B14F-4D97-AF65-F5344CB8AC3E}">
        <p14:creationId xmlns:p14="http://schemas.microsoft.com/office/powerpoint/2010/main" val="2664769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eggy@softcomputer.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8588"/>
            <a:ext cx="7772400" cy="2387600"/>
          </a:xfrm>
        </p:spPr>
        <p:txBody>
          <a:bodyPr anchor="b"/>
          <a:lstStyle>
            <a:lvl1pPr algn="ctr">
              <a:defRPr sz="6000">
                <a:solidFill>
                  <a:srgbClr val="E21E31"/>
                </a:solidFill>
                <a:effectLst>
                  <a:outerShdw blurRad="38100" dist="38100" dir="2700000" algn="tl">
                    <a:srgbClr val="000000">
                      <a:alpha val="43137"/>
                    </a:srgbClr>
                  </a:outerShdw>
                </a:effectLst>
              </a:defRPr>
            </a:lvl1pPr>
          </a:lstStyle>
          <a:p>
            <a:r>
              <a:rPr lang="en-US" dirty="0" smtClean="0"/>
              <a:t>LIS Admin</a:t>
            </a:r>
            <a:endParaRPr lang="en-US" dirty="0"/>
          </a:p>
        </p:txBody>
      </p:sp>
      <p:sp>
        <p:nvSpPr>
          <p:cNvPr id="3" name="Subtitle 2"/>
          <p:cNvSpPr>
            <a:spLocks noGrp="1"/>
          </p:cNvSpPr>
          <p:nvPr>
            <p:ph type="subTitle" idx="1"/>
          </p:nvPr>
        </p:nvSpPr>
        <p:spPr>
          <a:xfrm>
            <a:off x="1143000" y="4516441"/>
            <a:ext cx="6858000" cy="1655762"/>
          </a:xfrm>
        </p:spPr>
        <p:txBody>
          <a:bodyPr/>
          <a:lstStyle>
            <a:lvl1pPr marL="0" indent="0" algn="l">
              <a:buNone/>
              <a:defRPr lang="en-US" sz="1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a:p>
            <a:endParaRPr lang="en-US" dirty="0" smtClean="0"/>
          </a:p>
          <a:p>
            <a:r>
              <a:rPr lang="en-US" dirty="0" smtClean="0"/>
              <a:t>SNUG 2016</a:t>
            </a:r>
          </a:p>
          <a:p>
            <a:r>
              <a:rPr lang="en-US" sz="1200" b="1" dirty="0" smtClean="0">
                <a:latin typeface="Arial"/>
                <a:ea typeface="Calibri"/>
                <a:cs typeface="Times New Roman"/>
              </a:rPr>
              <a:t>Peggy Steele</a:t>
            </a:r>
            <a:r>
              <a:rPr lang="en-US" sz="1000" dirty="0" smtClean="0">
                <a:latin typeface="Arial"/>
                <a:ea typeface="Calibri"/>
                <a:cs typeface="Times New Roman"/>
              </a:rPr>
              <a:t> | Lab Implementation Specialist</a:t>
            </a:r>
            <a:endParaRPr lang="en-US" sz="1100" dirty="0" smtClean="0">
              <a:latin typeface="Calibri"/>
              <a:ea typeface="Calibri"/>
              <a:cs typeface="Times New Roman"/>
            </a:endParaRPr>
          </a:p>
          <a:p>
            <a:r>
              <a:rPr lang="en-US" sz="1000" dirty="0" smtClean="0">
                <a:solidFill>
                  <a:srgbClr val="296DC1"/>
                </a:solidFill>
                <a:latin typeface="Arial Black"/>
                <a:ea typeface="Calibri"/>
                <a:cs typeface="Times New Roman"/>
              </a:rPr>
              <a:t>SCC</a:t>
            </a:r>
            <a:r>
              <a:rPr lang="en-US" sz="1000" dirty="0" smtClean="0">
                <a:solidFill>
                  <a:srgbClr val="296DC1"/>
                </a:solidFill>
                <a:latin typeface="Arial"/>
                <a:ea typeface="Calibri"/>
                <a:cs typeface="Times New Roman"/>
              </a:rPr>
              <a:t> </a:t>
            </a:r>
            <a:r>
              <a:rPr lang="en-US" sz="1000" b="1" dirty="0" smtClean="0">
                <a:solidFill>
                  <a:srgbClr val="296DC1"/>
                </a:solidFill>
                <a:latin typeface="Arial"/>
                <a:ea typeface="Calibri"/>
                <a:cs typeface="Times New Roman"/>
              </a:rPr>
              <a:t>Soft Computer</a:t>
            </a:r>
            <a:r>
              <a:rPr lang="en-US" sz="1000" dirty="0" smtClean="0">
                <a:solidFill>
                  <a:srgbClr val="31849B"/>
                </a:solidFill>
                <a:latin typeface="Comic Sans MS"/>
                <a:ea typeface="Calibri"/>
                <a:cs typeface="Times New Roman"/>
              </a:rPr>
              <a:t> </a:t>
            </a:r>
            <a:r>
              <a:rPr lang="en-US" sz="1000" dirty="0" smtClean="0">
                <a:latin typeface="Arial"/>
                <a:ea typeface="Calibri"/>
                <a:cs typeface="Times New Roman"/>
              </a:rPr>
              <a:t>| 5400 Tech Data Dr. | Clearwater, FL 33760</a:t>
            </a:r>
            <a:endParaRPr lang="en-US" sz="1100" dirty="0" smtClean="0">
              <a:latin typeface="Calibri"/>
              <a:ea typeface="Calibri"/>
              <a:cs typeface="Times New Roman"/>
            </a:endParaRPr>
          </a:p>
          <a:p>
            <a:r>
              <a:rPr lang="en-US" sz="1000" u="sng" dirty="0" smtClean="0">
                <a:solidFill>
                  <a:srgbClr val="0000FF"/>
                </a:solidFill>
                <a:latin typeface="Arial"/>
                <a:ea typeface="Calibri"/>
                <a:cs typeface="Times New Roman"/>
                <a:hlinkClick r:id="rId2"/>
              </a:rPr>
              <a:t>peggy@softcomputer.com</a:t>
            </a:r>
            <a:r>
              <a:rPr lang="en-US" sz="1000" dirty="0" smtClean="0">
                <a:latin typeface="Arial"/>
                <a:ea typeface="Calibri"/>
                <a:cs typeface="Times New Roman"/>
              </a:rPr>
              <a:t> |  (727)789-0100 x4583</a:t>
            </a:r>
            <a:endParaRPr lang="en-US" sz="1100" dirty="0">
              <a:latin typeface="Calibri"/>
              <a:ea typeface="Calibri"/>
              <a:cs typeface="Times New Roman"/>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smtClean="0"/>
              <a:t>LIS Admin			</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44754"/>
          <a:stretch/>
        </p:blipFill>
        <p:spPr>
          <a:xfrm>
            <a:off x="0" y="0"/>
            <a:ext cx="9144000" cy="1775012"/>
          </a:xfrm>
          <a:prstGeom prst="rect">
            <a:avLst/>
          </a:prstGeom>
        </p:spPr>
      </p:pic>
    </p:spTree>
    <p:extLst>
      <p:ext uri="{BB962C8B-B14F-4D97-AF65-F5344CB8AC3E}">
        <p14:creationId xmlns:p14="http://schemas.microsoft.com/office/powerpoint/2010/main" val="221631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35000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229"/>
            <a:ext cx="7886700" cy="2852737"/>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10759"/>
            <a:ext cx="9144000" cy="1775012"/>
          </a:xfrm>
          <a:prstGeom prst="rect">
            <a:avLst/>
          </a:prstGeom>
        </p:spPr>
      </p:pic>
    </p:spTree>
    <p:extLst>
      <p:ext uri="{BB962C8B-B14F-4D97-AF65-F5344CB8AC3E}">
        <p14:creationId xmlns:p14="http://schemas.microsoft.com/office/powerpoint/2010/main" val="91642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5785" y="245200"/>
            <a:ext cx="7822154"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35785" y="1667435"/>
            <a:ext cx="3886200" cy="4509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1739" y="1667435"/>
            <a:ext cx="3886200" cy="4509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30439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1824" y="193001"/>
            <a:ext cx="788184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157259" y="161661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7259" y="2531909"/>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62324" y="16273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2324" y="2526591"/>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414417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0481" y="191415"/>
            <a:ext cx="7886700" cy="1325563"/>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127262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CF57FE-4A0A-45ED-A208-44D2233080EE}" type="slidenum">
              <a:rPr lang="en-US" smtClean="0"/>
              <a:pPr/>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649"/>
          <a:stretch/>
        </p:blipFill>
        <p:spPr>
          <a:xfrm>
            <a:off x="6686550" y="6319872"/>
            <a:ext cx="1828800" cy="401604"/>
          </a:xfrm>
          <a:prstGeom prst="rect">
            <a:avLst/>
          </a:prstGeom>
        </p:spPr>
      </p:pic>
    </p:spTree>
    <p:extLst>
      <p:ext uri="{BB962C8B-B14F-4D97-AF65-F5344CB8AC3E}">
        <p14:creationId xmlns:p14="http://schemas.microsoft.com/office/powerpoint/2010/main" val="225689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a:xfrm>
            <a:off x="6477000" y="76200"/>
            <a:ext cx="2514600" cy="288925"/>
          </a:xfrm>
          <a:prstGeom prst="rect">
            <a:avLst/>
          </a:prstGeom>
        </p:spPr>
        <p:txBody>
          <a:bodyPr/>
          <a:lstStyle/>
          <a:p>
            <a:fld id="{89A1C45D-4754-4F81-827D-C5A1711484D4}" type="datetimeFigureOut">
              <a:rPr lang="en-US" smtClean="0"/>
              <a:pPr/>
              <a:t>5/3/2016</a:t>
            </a:fld>
            <a:endParaRPr lang="en-US"/>
          </a:p>
        </p:txBody>
      </p:sp>
      <p:sp>
        <p:nvSpPr>
          <p:cNvPr id="29" name="Footer Placeholder 28"/>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4EA5B2E-CCAC-4F9F-BB42-732031240D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5785" y="36353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47887" y="1825625"/>
            <a:ext cx="7783834"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Lithos Pro Regular" panose="04020505030E02020A04" pitchFamily="82" charset="0"/>
              </a:defRPr>
            </a:lvl1p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r="51142"/>
          <a:stretch/>
        </p:blipFill>
        <p:spPr>
          <a:xfrm>
            <a:off x="-4485" y="0"/>
            <a:ext cx="1413737" cy="6858000"/>
          </a:xfrm>
          <a:prstGeom prst="rect">
            <a:avLst/>
          </a:prstGeom>
        </p:spPr>
      </p:pic>
    </p:spTree>
    <p:extLst>
      <p:ext uri="{BB962C8B-B14F-4D97-AF65-F5344CB8AC3E}">
        <p14:creationId xmlns:p14="http://schemas.microsoft.com/office/powerpoint/2010/main" val="94224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2"/>
        </a:buBlip>
        <a:defRPr sz="2800" kern="120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9250"/>
            <a:ext cx="7772400" cy="2387600"/>
          </a:xfrm>
        </p:spPr>
        <p:txBody>
          <a:bodyPr>
            <a:normAutofit fontScale="90000"/>
          </a:bodyPr>
          <a:lstStyle/>
          <a:p>
            <a:r>
              <a:rPr lang="en-US" dirty="0" smtClean="0"/>
              <a:t>LIS Admin</a:t>
            </a:r>
            <a:br>
              <a:rPr lang="en-US" dirty="0" smtClean="0"/>
            </a:br>
            <a:r>
              <a:rPr lang="en-US" sz="4000" dirty="0" smtClean="0"/>
              <a:t>Presented by </a:t>
            </a:r>
            <a:br>
              <a:rPr lang="en-US" sz="4000" dirty="0" smtClean="0"/>
            </a:br>
            <a:r>
              <a:rPr lang="en-US" sz="4000" dirty="0" smtClean="0"/>
              <a:t>Peggy Steele and Jane Blackmar</a:t>
            </a:r>
            <a:br>
              <a:rPr lang="en-US" sz="4000" dirty="0" smtClean="0"/>
            </a:br>
            <a:r>
              <a:rPr lang="en-US" sz="4000" dirty="0" smtClean="0"/>
              <a:t>Lab Implementation</a:t>
            </a:r>
            <a:endParaRPr lang="en-US" sz="4000" dirty="0"/>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Interface Status</a:t>
            </a:r>
            <a:endParaRPr lang="en-US" dirty="0"/>
          </a:p>
        </p:txBody>
      </p:sp>
      <p:sp>
        <p:nvSpPr>
          <p:cNvPr id="3" name="Content Placeholder 2"/>
          <p:cNvSpPr>
            <a:spLocks noGrp="1"/>
          </p:cNvSpPr>
          <p:nvPr>
            <p:ph sz="half" idx="1"/>
          </p:nvPr>
        </p:nvSpPr>
        <p:spPr>
          <a:xfrm>
            <a:off x="1235785" y="1667436"/>
            <a:ext cx="7620832" cy="1010450"/>
          </a:xfrm>
        </p:spPr>
        <p:txBody>
          <a:bodyPr>
            <a:normAutofit/>
          </a:bodyPr>
          <a:lstStyle/>
          <a:p>
            <a:pPr lvl="1"/>
            <a:r>
              <a:rPr lang="en-US" b="1" dirty="0" smtClean="0"/>
              <a:t>Interface&gt;All Interfaces&gt;Status Screen</a:t>
            </a:r>
            <a:endParaRPr lang="en-US" dirty="0" smtClean="0"/>
          </a:p>
          <a:p>
            <a:pPr lvl="1"/>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088560" y="2423109"/>
            <a:ext cx="5853657" cy="4172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Bridging to AUX</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428886" y="1533390"/>
            <a:ext cx="3156177" cy="487123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215917" y="1648096"/>
            <a:ext cx="3078181" cy="22185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Accessing Trace Files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791936" y="1541417"/>
            <a:ext cx="4605257" cy="2433672"/>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703728" y="3108008"/>
            <a:ext cx="2886075" cy="1190625"/>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5867400" y="3965393"/>
            <a:ext cx="32766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Accessing Trace Files</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979715" y="1412110"/>
            <a:ext cx="5303520" cy="1592297"/>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134134" y="2588858"/>
            <a:ext cx="5305425"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Backups</a:t>
            </a:r>
            <a:endParaRPr lang="en-US" dirty="0"/>
          </a:p>
        </p:txBody>
      </p:sp>
      <p:sp>
        <p:nvSpPr>
          <p:cNvPr id="3" name="Content Placeholder 2"/>
          <p:cNvSpPr>
            <a:spLocks noGrp="1"/>
          </p:cNvSpPr>
          <p:nvPr>
            <p:ph sz="half" idx="1"/>
          </p:nvPr>
        </p:nvSpPr>
        <p:spPr>
          <a:xfrm>
            <a:off x="1235785" y="1667436"/>
            <a:ext cx="7620832" cy="4119410"/>
          </a:xfrm>
        </p:spPr>
        <p:txBody>
          <a:bodyPr>
            <a:normAutofit fontScale="92500" lnSpcReduction="20000"/>
          </a:bodyPr>
          <a:lstStyle/>
          <a:p>
            <a:r>
              <a:rPr lang="en-US" b="1" i="1" dirty="0" smtClean="0"/>
              <a:t>Backup Types </a:t>
            </a:r>
          </a:p>
          <a:p>
            <a:pPr lvl="1"/>
            <a:r>
              <a:rPr lang="en-US" b="1" dirty="0" smtClean="0"/>
              <a:t>Database (Aux only):</a:t>
            </a:r>
            <a:r>
              <a:rPr lang="en-US" dirty="0" smtClean="0"/>
              <a:t> </a:t>
            </a:r>
          </a:p>
          <a:p>
            <a:pPr lvl="2"/>
            <a:r>
              <a:rPr lang="en-US" dirty="0" smtClean="0"/>
              <a:t>Daily</a:t>
            </a:r>
          </a:p>
          <a:p>
            <a:pPr lvl="2"/>
            <a:r>
              <a:rPr lang="en-US" dirty="0" smtClean="0"/>
              <a:t>Includes database, configuration files and dictionary files for each application.  </a:t>
            </a:r>
          </a:p>
          <a:p>
            <a:pPr lvl="2"/>
            <a:r>
              <a:rPr lang="en-US" dirty="0" smtClean="0"/>
              <a:t>patient data (daily changes)</a:t>
            </a:r>
          </a:p>
          <a:p>
            <a:pPr lvl="1"/>
            <a:r>
              <a:rPr lang="en-US" b="1" dirty="0" smtClean="0"/>
              <a:t>Software: (AUX)</a:t>
            </a:r>
            <a:r>
              <a:rPr lang="en-US" dirty="0" smtClean="0"/>
              <a:t> </a:t>
            </a:r>
          </a:p>
          <a:p>
            <a:pPr lvl="2"/>
            <a:r>
              <a:rPr lang="en-US" dirty="0" smtClean="0"/>
              <a:t>At least once/month.  Twice if in Implementation.  After new software load.</a:t>
            </a:r>
          </a:p>
          <a:p>
            <a:pPr lvl="2"/>
            <a:r>
              <a:rPr lang="en-US" dirty="0" smtClean="0"/>
              <a:t>Application, executable, configuration</a:t>
            </a:r>
          </a:p>
          <a:p>
            <a:pPr lvl="1"/>
            <a:r>
              <a:rPr lang="en-US" b="1" dirty="0" smtClean="0"/>
              <a:t>Operating System</a:t>
            </a:r>
            <a:r>
              <a:rPr lang="en-US" dirty="0" smtClean="0"/>
              <a:t>  </a:t>
            </a:r>
            <a:r>
              <a:rPr lang="en-US" b="1" dirty="0" smtClean="0"/>
              <a:t>(MAIN and AUX):</a:t>
            </a:r>
          </a:p>
          <a:p>
            <a:pPr lvl="2"/>
            <a:r>
              <a:rPr lang="en-US" dirty="0" smtClean="0"/>
              <a:t>Monthly.  Before/After change to operating system</a:t>
            </a:r>
          </a:p>
          <a:p>
            <a:pPr lvl="2"/>
            <a:r>
              <a:rPr lang="en-US" dirty="0" smtClean="0"/>
              <a:t> AIX (also called </a:t>
            </a:r>
            <a:r>
              <a:rPr lang="en-US" dirty="0" err="1" smtClean="0"/>
              <a:t>mksysb</a:t>
            </a:r>
            <a:r>
              <a:rPr lang="en-US" dirty="0" smtClean="0"/>
              <a:t> by IBM)</a:t>
            </a:r>
          </a:p>
          <a:p>
            <a:pPr lvl="1"/>
            <a:endParaRPr lang="en-US" b="1" i="1" dirty="0" smtClean="0"/>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Problem Notification (SPN)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SPN</a:t>
            </a:r>
            <a:endParaRPr lang="en-US" dirty="0"/>
          </a:p>
        </p:txBody>
      </p:sp>
      <p:sp>
        <p:nvSpPr>
          <p:cNvPr id="3" name="Content Placeholder 2"/>
          <p:cNvSpPr>
            <a:spLocks noGrp="1"/>
          </p:cNvSpPr>
          <p:nvPr>
            <p:ph sz="half" idx="1"/>
          </p:nvPr>
        </p:nvSpPr>
        <p:spPr>
          <a:xfrm>
            <a:off x="1235785" y="1667436"/>
            <a:ext cx="7620832" cy="4119410"/>
          </a:xfrm>
        </p:spPr>
        <p:txBody>
          <a:bodyPr>
            <a:normAutofit fontScale="92500" lnSpcReduction="10000"/>
          </a:bodyPr>
          <a:lstStyle/>
          <a:p>
            <a:r>
              <a:rPr lang="en-US" dirty="0" smtClean="0"/>
              <a:t>Preventive system monitoring service</a:t>
            </a:r>
          </a:p>
          <a:p>
            <a:r>
              <a:rPr lang="en-US" dirty="0" smtClean="0"/>
              <a:t>Messages directed to SCC personnel </a:t>
            </a:r>
          </a:p>
          <a:p>
            <a:r>
              <a:rPr lang="en-US" dirty="0" smtClean="0"/>
              <a:t>TMS task created to address any issues.  </a:t>
            </a:r>
          </a:p>
          <a:p>
            <a:r>
              <a:rPr lang="en-US" dirty="0" smtClean="0"/>
              <a:t>Three levels</a:t>
            </a:r>
          </a:p>
          <a:p>
            <a:pPr lvl="1"/>
            <a:r>
              <a:rPr lang="en-US" dirty="0" smtClean="0"/>
              <a:t>Alarm- immediate threat to system stability</a:t>
            </a:r>
          </a:p>
          <a:p>
            <a:pPr lvl="1"/>
            <a:r>
              <a:rPr lang="en-US" dirty="0" smtClean="0"/>
              <a:t>Warning- attention needed</a:t>
            </a:r>
          </a:p>
          <a:p>
            <a:pPr lvl="1"/>
            <a:r>
              <a:rPr lang="en-US" dirty="0" smtClean="0"/>
              <a:t>Notice- potential threat</a:t>
            </a:r>
          </a:p>
          <a:p>
            <a:r>
              <a:rPr lang="en-US" dirty="0" smtClean="0"/>
              <a:t>Categories</a:t>
            </a:r>
          </a:p>
          <a:p>
            <a:pPr lvl="1"/>
            <a:r>
              <a:rPr lang="en-US" dirty="0" smtClean="0"/>
              <a:t>System</a:t>
            </a:r>
          </a:p>
          <a:p>
            <a:pPr lvl="1"/>
            <a:r>
              <a:rPr lang="en-US" dirty="0" smtClean="0"/>
              <a:t>Product</a:t>
            </a:r>
          </a:p>
          <a:p>
            <a:pPr lvl="1"/>
            <a:endParaRPr lang="en-US" b="1" i="1" dirty="0" smtClean="0"/>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Interface Communication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major interfaces models </a:t>
            </a:r>
            <a:endParaRPr lang="en-US" dirty="0"/>
          </a:p>
        </p:txBody>
      </p:sp>
      <p:sp>
        <p:nvSpPr>
          <p:cNvPr id="4" name="Content Placeholder 3"/>
          <p:cNvSpPr>
            <a:spLocks noGrp="1"/>
          </p:cNvSpPr>
          <p:nvPr>
            <p:ph idx="1"/>
          </p:nvPr>
        </p:nvSpPr>
        <p:spPr/>
        <p:txBody>
          <a:bodyPr>
            <a:normAutofit fontScale="92500" lnSpcReduction="10000"/>
          </a:bodyPr>
          <a:lstStyle/>
          <a:p>
            <a:endParaRPr lang="en-US" dirty="0" smtClean="0"/>
          </a:p>
          <a:p>
            <a:r>
              <a:rPr lang="en-US" sz="4800" dirty="0" smtClean="0"/>
              <a:t>ADT </a:t>
            </a:r>
          </a:p>
          <a:p>
            <a:r>
              <a:rPr lang="en-US" sz="4800" dirty="0" smtClean="0"/>
              <a:t>Inbound Order Entry</a:t>
            </a:r>
          </a:p>
          <a:p>
            <a:r>
              <a:rPr lang="en-US" sz="4800" dirty="0" smtClean="0"/>
              <a:t> Outbound Order Entry</a:t>
            </a:r>
          </a:p>
          <a:p>
            <a:r>
              <a:rPr lang="en-US" sz="4800" dirty="0" smtClean="0"/>
              <a:t> Result Reporting</a:t>
            </a:r>
          </a:p>
          <a:p>
            <a:r>
              <a:rPr lang="en-US" sz="4800" dirty="0" smtClean="0"/>
              <a:t>Billing</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with HIS accomplished  through two or three connections:</a:t>
            </a:r>
            <a:endParaRPr lang="en-US" dirty="0"/>
          </a:p>
        </p:txBody>
      </p:sp>
      <p:sp>
        <p:nvSpPr>
          <p:cNvPr id="3" name="Content Placeholder 2"/>
          <p:cNvSpPr>
            <a:spLocks noGrp="1"/>
          </p:cNvSpPr>
          <p:nvPr>
            <p:ph idx="1"/>
          </p:nvPr>
        </p:nvSpPr>
        <p:spPr/>
        <p:txBody>
          <a:bodyPr>
            <a:normAutofit/>
          </a:bodyPr>
          <a:lstStyle/>
          <a:p>
            <a:endParaRPr lang="en-US" dirty="0" smtClean="0"/>
          </a:p>
          <a:p>
            <a:r>
              <a:rPr lang="en-US" sz="4000" dirty="0" smtClean="0"/>
              <a:t>RCV</a:t>
            </a:r>
          </a:p>
          <a:p>
            <a:r>
              <a:rPr lang="en-US" sz="4000" dirty="0" smtClean="0"/>
              <a:t> SND</a:t>
            </a:r>
          </a:p>
          <a:p>
            <a:r>
              <a:rPr lang="en-US" sz="4000" dirty="0" smtClean="0"/>
              <a:t> BILLS</a:t>
            </a:r>
            <a:r>
              <a:rPr lang="en-US" dirty="0" smtClean="0"/>
              <a: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Printer Installation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285462" y="130131"/>
            <a:ext cx="6573078" cy="6597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193" y="6348549"/>
            <a:ext cx="5499463" cy="369332"/>
          </a:xfrm>
          <a:prstGeom prst="rect">
            <a:avLst/>
          </a:prstGeom>
          <a:noFill/>
        </p:spPr>
        <p:txBody>
          <a:bodyPr wrap="square" rtlCol="0">
            <a:spAutoFit/>
          </a:bodyPr>
          <a:lstStyle/>
          <a:p>
            <a:r>
              <a:rPr lang="en-US" dirty="0" smtClean="0"/>
              <a:t>ESB Interface Overview (4.5)</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059995" y="0"/>
            <a:ext cx="6607901" cy="6296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HL7 Standards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HL7 Standards</a:t>
            </a:r>
            <a:endParaRPr lang="en-US" dirty="0"/>
          </a:p>
        </p:txBody>
      </p:sp>
      <p:sp>
        <p:nvSpPr>
          <p:cNvPr id="6" name="Content Placeholder 5"/>
          <p:cNvSpPr>
            <a:spLocks noGrp="1"/>
          </p:cNvSpPr>
          <p:nvPr>
            <p:ph idx="1"/>
          </p:nvPr>
        </p:nvSpPr>
        <p:spPr/>
        <p:txBody>
          <a:bodyPr>
            <a:normAutofit lnSpcReduction="10000"/>
          </a:bodyPr>
          <a:lstStyle/>
          <a:p>
            <a:r>
              <a:rPr lang="en-US" dirty="0" smtClean="0"/>
              <a:t>Developed in 1987</a:t>
            </a:r>
          </a:p>
          <a:p>
            <a:r>
              <a:rPr lang="en-US" dirty="0" smtClean="0"/>
              <a:t>Health Level 7</a:t>
            </a:r>
          </a:p>
          <a:p>
            <a:r>
              <a:rPr lang="en-US" dirty="0" smtClean="0"/>
              <a:t>Provides data communication standards for healthcare industry.</a:t>
            </a:r>
          </a:p>
          <a:p>
            <a:r>
              <a:rPr lang="en-US" dirty="0" smtClean="0"/>
              <a:t>Packaged in the form of messages</a:t>
            </a:r>
          </a:p>
          <a:p>
            <a:pPr lvl="1"/>
            <a:r>
              <a:rPr lang="en-US" b="1" i="1" dirty="0" smtClean="0"/>
              <a:t>Message Type</a:t>
            </a:r>
            <a:r>
              <a:rPr lang="en-US" dirty="0" smtClean="0"/>
              <a:t> – defines message purpose</a:t>
            </a:r>
          </a:p>
          <a:p>
            <a:pPr lvl="1"/>
            <a:r>
              <a:rPr lang="en-US" b="1" i="1" dirty="0" smtClean="0"/>
              <a:t>Event Code</a:t>
            </a:r>
            <a:r>
              <a:rPr lang="en-US" dirty="0" smtClean="0"/>
              <a:t> – describes event that caused the message.</a:t>
            </a:r>
          </a:p>
          <a:p>
            <a:pPr lvl="1"/>
            <a:r>
              <a:rPr lang="en-US" b="1" i="1" dirty="0" smtClean="0"/>
              <a:t>Segments</a:t>
            </a:r>
            <a:r>
              <a:rPr lang="en-US" dirty="0" smtClean="0"/>
              <a:t>.- logical group of data making up message</a:t>
            </a:r>
          </a:p>
          <a:p>
            <a:pPr lvl="1"/>
            <a:r>
              <a:rPr lang="en-US" b="1" i="1" dirty="0" smtClean="0"/>
              <a:t>Fields</a:t>
            </a:r>
            <a:r>
              <a:rPr lang="en-US" dirty="0" smtClean="0"/>
              <a:t>.- collection making up segment</a:t>
            </a:r>
          </a:p>
          <a:p>
            <a:pPr lv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HL7 Standards- Message Type</a:t>
            </a:r>
            <a:endParaRPr lang="en-US" dirty="0"/>
          </a:p>
        </p:txBody>
      </p:sp>
      <p:sp>
        <p:nvSpPr>
          <p:cNvPr id="6" name="Content Placeholder 5"/>
          <p:cNvSpPr>
            <a:spLocks noGrp="1"/>
          </p:cNvSpPr>
          <p:nvPr>
            <p:ph idx="1"/>
          </p:nvPr>
        </p:nvSpPr>
        <p:spPr/>
        <p:txBody>
          <a:bodyPr>
            <a:normAutofit/>
          </a:bodyPr>
          <a:lstStyle/>
          <a:p>
            <a:r>
              <a:rPr lang="en-US" dirty="0" smtClean="0"/>
              <a:t>ADT – admission, discharge, transfer, merge</a:t>
            </a:r>
          </a:p>
          <a:p>
            <a:r>
              <a:rPr lang="en-US" dirty="0" smtClean="0"/>
              <a:t>ORM – orders, cancellations, order status changes</a:t>
            </a:r>
          </a:p>
          <a:p>
            <a:r>
              <a:rPr lang="en-US" dirty="0" smtClean="0"/>
              <a:t>ORU – results of orders</a:t>
            </a:r>
          </a:p>
          <a:p>
            <a:r>
              <a:rPr lang="en-US" dirty="0" smtClean="0"/>
              <a:t>DFT – financial</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HL7 Standards- Trigger Events</a:t>
            </a:r>
            <a:endParaRPr lang="en-US" dirty="0"/>
          </a:p>
        </p:txBody>
      </p:sp>
      <p:sp>
        <p:nvSpPr>
          <p:cNvPr id="6" name="Content Placeholder 5"/>
          <p:cNvSpPr>
            <a:spLocks noGrp="1"/>
          </p:cNvSpPr>
          <p:nvPr>
            <p:ph idx="1"/>
          </p:nvPr>
        </p:nvSpPr>
        <p:spPr/>
        <p:txBody>
          <a:bodyPr>
            <a:normAutofit/>
          </a:bodyPr>
          <a:lstStyle/>
          <a:p>
            <a:r>
              <a:rPr lang="en-US" dirty="0" smtClean="0"/>
              <a:t>ADT Events - admitting a patient</a:t>
            </a:r>
          </a:p>
          <a:p>
            <a:r>
              <a:rPr lang="en-US" dirty="0" smtClean="0"/>
              <a:t>Order Events - creating an order</a:t>
            </a:r>
          </a:p>
          <a:p>
            <a:r>
              <a:rPr lang="en-US" dirty="0" smtClean="0"/>
              <a:t>Result Events - entry of a result</a:t>
            </a:r>
          </a:p>
          <a:p>
            <a:r>
              <a:rPr lang="en-US" dirty="0" smtClean="0"/>
              <a:t>Financial Events – transmitting a charge for a service</a:t>
            </a:r>
          </a:p>
          <a:p>
            <a:pPr lvl="1"/>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HL7 Standards- Segment</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Has a defined structure</a:t>
            </a:r>
          </a:p>
          <a:p>
            <a:r>
              <a:rPr lang="en-US" dirty="0" smtClean="0"/>
              <a:t>Is identified by a unique 3-character code.</a:t>
            </a:r>
          </a:p>
          <a:p>
            <a:r>
              <a:rPr lang="en-US" dirty="0" smtClean="0"/>
              <a:t>Is comprised of a specific set of related fields.</a:t>
            </a:r>
          </a:p>
          <a:p>
            <a:r>
              <a:rPr lang="en-US" dirty="0" smtClean="0"/>
              <a:t>May occur with the message once or many times.</a:t>
            </a:r>
          </a:p>
          <a:p>
            <a:r>
              <a:rPr lang="en-US" dirty="0" smtClean="0"/>
              <a:t>May be required or optional depending on HL7 standards.</a:t>
            </a:r>
          </a:p>
          <a:p>
            <a:r>
              <a:rPr lang="en-US" dirty="0" smtClean="0"/>
              <a:t>Ends with special characters, usually </a:t>
            </a:r>
            <a:r>
              <a:rPr lang="en-US" b="1" dirty="0" smtClean="0"/>
              <a:t>\r</a:t>
            </a:r>
            <a:r>
              <a:rPr lang="en-US" dirty="0" smtClean="0"/>
              <a:t>.  </a:t>
            </a:r>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HL7 Standards- Segment</a:t>
            </a:r>
            <a:endParaRPr lang="en-US" dirty="0"/>
          </a:p>
        </p:txBody>
      </p:sp>
      <p:sp>
        <p:nvSpPr>
          <p:cNvPr id="6" name="Content Placeholder 5"/>
          <p:cNvSpPr>
            <a:spLocks noGrp="1"/>
          </p:cNvSpPr>
          <p:nvPr>
            <p:ph idx="1"/>
          </p:nvPr>
        </p:nvSpPr>
        <p:spPr/>
        <p:txBody>
          <a:bodyPr>
            <a:normAutofit/>
          </a:bodyPr>
          <a:lstStyle/>
          <a:p>
            <a:r>
              <a:rPr lang="en-US" b="1" dirty="0" smtClean="0"/>
              <a:t>MSH -</a:t>
            </a:r>
            <a:r>
              <a:rPr lang="en-US" dirty="0" smtClean="0"/>
              <a:t> </a:t>
            </a:r>
            <a:r>
              <a:rPr lang="en-US" i="1" dirty="0" smtClean="0"/>
              <a:t>Message Header</a:t>
            </a:r>
            <a:r>
              <a:rPr lang="en-US" dirty="0" smtClean="0"/>
              <a:t> is required to communicate type of message</a:t>
            </a:r>
          </a:p>
          <a:p>
            <a:r>
              <a:rPr lang="en-US" b="1" dirty="0" smtClean="0"/>
              <a:t>EVN -	</a:t>
            </a:r>
            <a:r>
              <a:rPr lang="en-US" dirty="0" smtClean="0"/>
              <a:t>Identifies triggering event</a:t>
            </a:r>
          </a:p>
          <a:p>
            <a:r>
              <a:rPr lang="en-US" b="1" dirty="0" smtClean="0"/>
              <a:t>PID -	</a:t>
            </a:r>
            <a:r>
              <a:rPr lang="en-US" dirty="0" smtClean="0"/>
              <a:t>patient demographics.</a:t>
            </a:r>
          </a:p>
          <a:p>
            <a:r>
              <a:rPr lang="en-US" b="1" dirty="0" smtClean="0"/>
              <a:t>PV1 -</a:t>
            </a:r>
            <a:r>
              <a:rPr lang="en-US" dirty="0" smtClean="0"/>
              <a:t>	</a:t>
            </a:r>
            <a:r>
              <a:rPr lang="en-US" i="1" dirty="0" smtClean="0"/>
              <a:t>Patient Stay info</a:t>
            </a:r>
            <a:r>
              <a:rPr lang="en-US" dirty="0" smtClean="0"/>
              <a:t>.</a:t>
            </a:r>
          </a:p>
          <a:p>
            <a:r>
              <a:rPr lang="en-US" b="1" dirty="0" smtClean="0"/>
              <a:t>PV2 -</a:t>
            </a:r>
            <a:r>
              <a:rPr lang="en-US" dirty="0" smtClean="0"/>
              <a:t> 	More Patient Stay info</a:t>
            </a:r>
          </a:p>
          <a:p>
            <a:r>
              <a:rPr lang="en-US" b="1" dirty="0" smtClean="0"/>
              <a:t>NTE -</a:t>
            </a:r>
            <a:r>
              <a:rPr lang="en-US" dirty="0" smtClean="0"/>
              <a:t>	free text comments or report data.</a:t>
            </a: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HL7 Standards- Segments</a:t>
            </a:r>
            <a:endParaRPr lang="en-US" dirty="0"/>
          </a:p>
        </p:txBody>
      </p:sp>
      <p:sp>
        <p:nvSpPr>
          <p:cNvPr id="6" name="Content Placeholder 5"/>
          <p:cNvSpPr>
            <a:spLocks noGrp="1"/>
          </p:cNvSpPr>
          <p:nvPr>
            <p:ph idx="1"/>
          </p:nvPr>
        </p:nvSpPr>
        <p:spPr/>
        <p:txBody>
          <a:bodyPr>
            <a:normAutofit fontScale="92500" lnSpcReduction="20000"/>
          </a:bodyPr>
          <a:lstStyle/>
          <a:p>
            <a:r>
              <a:rPr lang="en-US" b="1" dirty="0" smtClean="0"/>
              <a:t>Order Entry Specific Segments</a:t>
            </a:r>
          </a:p>
          <a:p>
            <a:pPr lvl="1"/>
            <a:r>
              <a:rPr lang="en-US" b="1" dirty="0" smtClean="0"/>
              <a:t>ORC</a:t>
            </a:r>
            <a:r>
              <a:rPr lang="en-US" dirty="0" smtClean="0"/>
              <a:t> –Transmits </a:t>
            </a:r>
            <a:r>
              <a:rPr lang="en-US" i="1" dirty="0" smtClean="0"/>
              <a:t>Common Order</a:t>
            </a:r>
            <a:r>
              <a:rPr lang="en-US" dirty="0" smtClean="0"/>
              <a:t> fields that may be grouped together.</a:t>
            </a:r>
          </a:p>
          <a:p>
            <a:pPr lvl="1"/>
            <a:r>
              <a:rPr lang="en-US" b="1" dirty="0" smtClean="0"/>
              <a:t>OBR </a:t>
            </a:r>
            <a:r>
              <a:rPr lang="en-US" dirty="0" smtClean="0"/>
              <a:t>– Defines specific test related data </a:t>
            </a:r>
            <a:r>
              <a:rPr lang="en-US" i="1" dirty="0" smtClean="0"/>
              <a:t>(Observation Request) </a:t>
            </a:r>
            <a:r>
              <a:rPr lang="en-US" dirty="0" smtClean="0"/>
              <a:t>and is used to transmit information specific to an order.</a:t>
            </a:r>
          </a:p>
          <a:p>
            <a:r>
              <a:rPr lang="en-US" b="1" dirty="0" smtClean="0"/>
              <a:t>Result Entry Specific Segments</a:t>
            </a:r>
          </a:p>
          <a:p>
            <a:pPr lvl="1"/>
            <a:r>
              <a:rPr lang="en-US" b="1" dirty="0" smtClean="0"/>
              <a:t>OBX</a:t>
            </a:r>
            <a:r>
              <a:rPr lang="en-US" dirty="0" smtClean="0"/>
              <a:t> –	</a:t>
            </a:r>
            <a:r>
              <a:rPr lang="en-US" i="1" dirty="0" smtClean="0"/>
              <a:t>Observation</a:t>
            </a:r>
            <a:r>
              <a:rPr lang="en-US" dirty="0" smtClean="0"/>
              <a:t>  sends each individual result in a discrete mode.  The OBX segment is used for </a:t>
            </a:r>
            <a:r>
              <a:rPr lang="en-US" dirty="0" err="1" smtClean="0"/>
              <a:t>SoftLab</a:t>
            </a:r>
            <a:r>
              <a:rPr lang="en-US" dirty="0" smtClean="0"/>
              <a:t> to transmit a single observation or result in a structured form. </a:t>
            </a:r>
          </a:p>
          <a:p>
            <a:r>
              <a:rPr lang="en-US" b="1" dirty="0" smtClean="0"/>
              <a:t>NTE Segment- </a:t>
            </a:r>
            <a:r>
              <a:rPr lang="en-US" dirty="0" smtClean="0"/>
              <a:t> used by ADT, Order Entry, or Result interfaces to transmit textual data in a non-discrete format for Patient, Stay, Order, etc comments</a:t>
            </a:r>
          </a:p>
          <a:p>
            <a:endParaRPr lang="en-US" dirty="0" smtClean="0"/>
          </a:p>
          <a:p>
            <a:pPr lvl="1"/>
            <a:endParaRPr lang="en-US" b="1"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HL7 Standards- Data Fields</a:t>
            </a:r>
            <a:endParaRPr lang="en-US" dirty="0"/>
          </a:p>
        </p:txBody>
      </p:sp>
      <p:sp>
        <p:nvSpPr>
          <p:cNvPr id="6" name="Content Placeholder 5"/>
          <p:cNvSpPr>
            <a:spLocks noGrp="1"/>
          </p:cNvSpPr>
          <p:nvPr>
            <p:ph idx="1"/>
          </p:nvPr>
        </p:nvSpPr>
        <p:spPr>
          <a:xfrm>
            <a:off x="1247887" y="1825625"/>
            <a:ext cx="7783834" cy="1570718"/>
          </a:xfrm>
        </p:spPr>
        <p:txBody>
          <a:bodyPr>
            <a:normAutofit fontScale="92500" lnSpcReduction="10000"/>
          </a:bodyPr>
          <a:lstStyle/>
          <a:p>
            <a:r>
              <a:rPr lang="en-US" dirty="0" smtClean="0"/>
              <a:t>String of characters, separated from other fields by “|”</a:t>
            </a:r>
          </a:p>
          <a:p>
            <a:r>
              <a:rPr lang="en-US" dirty="0" smtClean="0"/>
              <a:t>References to particular fields within a segment are indicated by [] i.e. OBR[18]</a:t>
            </a:r>
          </a:p>
          <a:p>
            <a:pPr>
              <a:buNone/>
            </a:pPr>
            <a:endParaRPr lang="en-US" dirty="0" smtClean="0"/>
          </a:p>
        </p:txBody>
      </p:sp>
      <p:pic>
        <p:nvPicPr>
          <p:cNvPr id="11271" name="Picture 7"/>
          <p:cNvPicPr>
            <a:picLocks noChangeAspect="1" noChangeArrowheads="1"/>
          </p:cNvPicPr>
          <p:nvPr/>
        </p:nvPicPr>
        <p:blipFill>
          <a:blip r:embed="rId3" cstate="print"/>
          <a:srcRect/>
          <a:stretch>
            <a:fillRect/>
          </a:stretch>
        </p:blipFill>
        <p:spPr bwMode="auto">
          <a:xfrm>
            <a:off x="1219881" y="3254420"/>
            <a:ext cx="7808889" cy="2022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Printer Installation</a:t>
            </a:r>
            <a:endParaRPr lang="en-US" dirty="0"/>
          </a:p>
        </p:txBody>
      </p:sp>
      <p:sp>
        <p:nvSpPr>
          <p:cNvPr id="3" name="Content Placeholder 2"/>
          <p:cNvSpPr>
            <a:spLocks noGrp="1"/>
          </p:cNvSpPr>
          <p:nvPr>
            <p:ph sz="half" idx="1"/>
          </p:nvPr>
        </p:nvSpPr>
        <p:spPr>
          <a:xfrm>
            <a:off x="1235785" y="1667435"/>
            <a:ext cx="7620832" cy="4432919"/>
          </a:xfrm>
        </p:spPr>
        <p:txBody>
          <a:bodyPr>
            <a:normAutofit fontScale="85000" lnSpcReduction="10000"/>
          </a:bodyPr>
          <a:lstStyle/>
          <a:p>
            <a:r>
              <a:rPr lang="en-US" dirty="0" smtClean="0"/>
              <a:t>Very general steps to setting up a printer:</a:t>
            </a:r>
          </a:p>
          <a:p>
            <a:pPr lvl="1"/>
            <a:r>
              <a:rPr lang="en-US" dirty="0" smtClean="0"/>
              <a:t>Add IP address to the etc/hosts file or config.sys file</a:t>
            </a:r>
          </a:p>
          <a:p>
            <a:pPr lvl="1"/>
            <a:endParaRPr lang="en-US" dirty="0" smtClean="0"/>
          </a:p>
          <a:p>
            <a:pPr lvl="1"/>
            <a:r>
              <a:rPr lang="en-US" dirty="0" smtClean="0"/>
              <a:t>Add the queue to the </a:t>
            </a:r>
            <a:r>
              <a:rPr lang="en-US" dirty="0" err="1" smtClean="0"/>
              <a:t>config</a:t>
            </a:r>
            <a:r>
              <a:rPr lang="en-US" dirty="0" smtClean="0"/>
              <a:t> file (definition of the physical queue on the UNIX server)</a:t>
            </a:r>
          </a:p>
          <a:p>
            <a:pPr lvl="1"/>
            <a:endParaRPr lang="en-US" dirty="0" smtClean="0"/>
          </a:p>
          <a:p>
            <a:pPr lvl="1"/>
            <a:r>
              <a:rPr lang="en-US" dirty="0" smtClean="0"/>
              <a:t>Add the printer to the </a:t>
            </a:r>
            <a:r>
              <a:rPr lang="en-US" dirty="0" err="1" smtClean="0"/>
              <a:t>printerc</a:t>
            </a:r>
            <a:r>
              <a:rPr lang="en-US" dirty="0" smtClean="0"/>
              <a:t> file (link between printer name defined in SCC modules and the printer queue defined on the UNIX server)</a:t>
            </a:r>
          </a:p>
          <a:p>
            <a:pPr lvl="1"/>
            <a:endParaRPr lang="en-US" dirty="0" smtClean="0"/>
          </a:p>
          <a:p>
            <a:pPr lvl="1"/>
            <a:r>
              <a:rPr lang="en-US" dirty="0" smtClean="0"/>
              <a:t>Add the printer to the appropriate Users/Roles, and Sites using Security Management</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HL7 Standards- Putting it all together</a:t>
            </a:r>
            <a:endParaRPr lang="en-US" dirty="0"/>
          </a:p>
        </p:txBody>
      </p:sp>
      <p:pic>
        <p:nvPicPr>
          <p:cNvPr id="12290" name="Picture 2"/>
          <p:cNvPicPr>
            <a:picLocks noGrp="1" noChangeAspect="1" noChangeArrowheads="1"/>
          </p:cNvPicPr>
          <p:nvPr>
            <p:ph idx="1"/>
          </p:nvPr>
        </p:nvPicPr>
        <p:blipFill>
          <a:blip r:embed="rId3" cstate="print"/>
          <a:srcRect/>
          <a:stretch>
            <a:fillRect/>
          </a:stretch>
        </p:blipFill>
        <p:spPr bwMode="auto">
          <a:xfrm>
            <a:off x="1696244" y="1953419"/>
            <a:ext cx="6886575" cy="1314450"/>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1939154" y="3483428"/>
            <a:ext cx="646747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a:t>
            </a:r>
            <a:br>
              <a:rPr lang="en-US" dirty="0" smtClean="0"/>
            </a:br>
            <a:r>
              <a:rPr lang="en-US" sz="3600" dirty="0" smtClean="0"/>
              <a:t>Message Oriented Middleware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MoM</a:t>
            </a:r>
            <a:r>
              <a:rPr lang="en-US" dirty="0" smtClean="0"/>
              <a:t> (Message Oriented Middleware)</a:t>
            </a:r>
            <a:endParaRPr lang="en-US" dirty="0"/>
          </a:p>
        </p:txBody>
      </p:sp>
      <p:sp>
        <p:nvSpPr>
          <p:cNvPr id="4" name="Content Placeholder 3"/>
          <p:cNvSpPr>
            <a:spLocks noGrp="1"/>
          </p:cNvSpPr>
          <p:nvPr>
            <p:ph idx="1"/>
          </p:nvPr>
        </p:nvSpPr>
        <p:spPr/>
        <p:txBody>
          <a:bodyPr>
            <a:normAutofit fontScale="85000" lnSpcReduction="20000"/>
          </a:bodyPr>
          <a:lstStyle/>
          <a:p>
            <a:r>
              <a:rPr lang="en-US" b="1" dirty="0" smtClean="0"/>
              <a:t>Software or hardware infrastructure </a:t>
            </a:r>
          </a:p>
          <a:p>
            <a:r>
              <a:rPr lang="en-US" b="1" dirty="0" smtClean="0"/>
              <a:t>Supports sending and receiving messages between distributed systems. </a:t>
            </a:r>
          </a:p>
          <a:p>
            <a:r>
              <a:rPr lang="en-US" b="1" dirty="0" smtClean="0"/>
              <a:t>Allows application modules to be distributed over heterogeneous platforms </a:t>
            </a:r>
          </a:p>
          <a:p>
            <a:r>
              <a:rPr lang="en-US" b="1" dirty="0" smtClean="0"/>
              <a:t>Reduces the complexity of developing applications that span multiple operating systems and network protocols. </a:t>
            </a:r>
          </a:p>
          <a:p>
            <a:r>
              <a:rPr lang="en-US" b="1" dirty="0" smtClean="0"/>
              <a:t>SCC utilizes </a:t>
            </a:r>
            <a:r>
              <a:rPr lang="en-US" b="1" dirty="0" err="1" smtClean="0"/>
              <a:t>MoM</a:t>
            </a:r>
            <a:r>
              <a:rPr lang="en-US" b="1" dirty="0" smtClean="0"/>
              <a:t> for integration with foreign systems, as well as integration between SCC applications.</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MoM</a:t>
            </a:r>
            <a:r>
              <a:rPr lang="en-US" dirty="0" smtClean="0"/>
              <a:t> (Message Oriented Middleware)</a:t>
            </a:r>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2486138" y="1750327"/>
            <a:ext cx="5155634" cy="439456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MoM</a:t>
            </a:r>
            <a:r>
              <a:rPr lang="en-US" dirty="0" smtClean="0"/>
              <a:t> (Message Oriented Middleware)</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Events in each application generate trigger events (Publish Event) </a:t>
            </a:r>
          </a:p>
          <a:p>
            <a:r>
              <a:rPr lang="en-US" dirty="0" smtClean="0"/>
              <a:t>Publish Event pushed to </a:t>
            </a:r>
            <a:r>
              <a:rPr lang="en-US" dirty="0" err="1" smtClean="0"/>
              <a:t>MoM</a:t>
            </a:r>
            <a:r>
              <a:rPr lang="en-US" dirty="0" smtClean="0"/>
              <a:t>. </a:t>
            </a:r>
          </a:p>
          <a:p>
            <a:r>
              <a:rPr lang="en-US" dirty="0" smtClean="0"/>
              <a:t>Trigger events/parent messages directed to data collectors to obtain information stored in the modules </a:t>
            </a:r>
          </a:p>
          <a:p>
            <a:r>
              <a:rPr lang="en-US" dirty="0" smtClean="0"/>
              <a:t>Back to </a:t>
            </a:r>
            <a:r>
              <a:rPr lang="en-US" dirty="0" err="1" smtClean="0"/>
              <a:t>MoM</a:t>
            </a:r>
            <a:r>
              <a:rPr lang="en-US" dirty="0" smtClean="0"/>
              <a:t>. </a:t>
            </a:r>
          </a:p>
          <a:p>
            <a:r>
              <a:rPr lang="en-US" dirty="0" smtClean="0"/>
              <a:t>Additional messages may be generated from </a:t>
            </a:r>
            <a:r>
              <a:rPr lang="en-US" dirty="0" err="1" smtClean="0"/>
              <a:t>MoM</a:t>
            </a:r>
            <a:r>
              <a:rPr lang="en-US" dirty="0" smtClean="0"/>
              <a:t> to obtain additional information </a:t>
            </a:r>
          </a:p>
          <a:p>
            <a:r>
              <a:rPr lang="en-US" dirty="0" smtClean="0"/>
              <a:t>Routed to ESB for further processing and to be sent to internal/foreign systems (results reporting).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MoM</a:t>
            </a:r>
            <a:r>
              <a:rPr lang="en-US" dirty="0" smtClean="0"/>
              <a:t> (Message Oriented Middleware)</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212180" y="1569056"/>
            <a:ext cx="8012087" cy="376210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MoM</a:t>
            </a:r>
            <a:r>
              <a:rPr lang="en-US" dirty="0" smtClean="0"/>
              <a:t> (Message Oriented Middleware)</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044843" y="1800193"/>
            <a:ext cx="8137128" cy="259953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Accessing </a:t>
            </a:r>
            <a:r>
              <a:rPr lang="en-US" dirty="0" err="1" smtClean="0"/>
              <a:t>MoM</a:t>
            </a:r>
            <a:endParaRPr lang="en-US" dirty="0"/>
          </a:p>
        </p:txBody>
      </p:sp>
      <p:sp>
        <p:nvSpPr>
          <p:cNvPr id="4" name="Content Placeholder 3"/>
          <p:cNvSpPr>
            <a:spLocks noGrp="1"/>
          </p:cNvSpPr>
          <p:nvPr>
            <p:ph idx="1"/>
          </p:nvPr>
        </p:nvSpPr>
        <p:spPr>
          <a:xfrm>
            <a:off x="1247887" y="1825625"/>
            <a:ext cx="7783834" cy="3582398"/>
          </a:xfrm>
        </p:spPr>
        <p:txBody>
          <a:bodyPr>
            <a:normAutofit lnSpcReduction="10000"/>
          </a:bodyPr>
          <a:lstStyle/>
          <a:p>
            <a:r>
              <a:rPr lang="en-US" dirty="0" smtClean="0"/>
              <a:t>Many ways to access:</a:t>
            </a:r>
          </a:p>
          <a:p>
            <a:r>
              <a:rPr lang="en-US" dirty="0" smtClean="0"/>
              <a:t>1.  </a:t>
            </a:r>
            <a:r>
              <a:rPr lang="en-US" dirty="0" err="1" smtClean="0"/>
              <a:t>SoftLab</a:t>
            </a:r>
            <a:r>
              <a:rPr lang="en-US" dirty="0" smtClean="0"/>
              <a:t> application Main screen </a:t>
            </a:r>
            <a:r>
              <a:rPr lang="en-US" b="1" dirty="0" smtClean="0"/>
              <a:t>Tools&gt;MOM Console</a:t>
            </a:r>
          </a:p>
          <a:p>
            <a:r>
              <a:rPr lang="en-US" b="1" dirty="0" smtClean="0"/>
              <a:t>2. </a:t>
            </a:r>
            <a:r>
              <a:rPr lang="en-US" dirty="0" err="1" smtClean="0"/>
              <a:t>SoftDMI</a:t>
            </a:r>
            <a:r>
              <a:rPr lang="en-US" dirty="0" smtClean="0"/>
              <a:t> application Main screen by selection of the DMI “</a:t>
            </a:r>
            <a:r>
              <a:rPr lang="en-US" dirty="0" err="1" smtClean="0"/>
              <a:t>url</a:t>
            </a:r>
            <a:r>
              <a:rPr lang="en-US" dirty="0" smtClean="0"/>
              <a:t>” located on the Status bar. </a:t>
            </a:r>
          </a:p>
          <a:p>
            <a:r>
              <a:rPr lang="en-US" dirty="0" smtClean="0"/>
              <a:t>3. If the host and port are known, you can type in the “</a:t>
            </a:r>
            <a:r>
              <a:rPr lang="en-US" dirty="0" err="1" smtClean="0"/>
              <a:t>url</a:t>
            </a:r>
            <a:r>
              <a:rPr lang="en-US" dirty="0" smtClean="0"/>
              <a:t>” in your browser (Internet Explorer) </a:t>
            </a:r>
          </a:p>
          <a:p>
            <a:endParaRPr lang="en-US" b="1" dirty="0" smtClean="0"/>
          </a:p>
          <a:p>
            <a:pPr lvl="1"/>
            <a:endParaRPr lang="en-US" dirty="0" smtClean="0"/>
          </a:p>
          <a:p>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Accessing </a:t>
            </a:r>
            <a:r>
              <a:rPr lang="en-US" dirty="0" err="1" smtClean="0"/>
              <a:t>MoM</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748210" y="1825625"/>
            <a:ext cx="6782643" cy="358298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Setup</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Printer Installation</a:t>
            </a:r>
            <a:endParaRPr lang="en-US" dirty="0"/>
          </a:p>
        </p:txBody>
      </p:sp>
      <p:sp>
        <p:nvSpPr>
          <p:cNvPr id="3" name="Content Placeholder 2"/>
          <p:cNvSpPr>
            <a:spLocks noGrp="1"/>
          </p:cNvSpPr>
          <p:nvPr>
            <p:ph sz="half" idx="1"/>
          </p:nvPr>
        </p:nvSpPr>
        <p:spPr>
          <a:xfrm>
            <a:off x="1235785" y="1667435"/>
            <a:ext cx="7620832" cy="4432919"/>
          </a:xfrm>
        </p:spPr>
        <p:txBody>
          <a:bodyPr>
            <a:normAutofit fontScale="92500" lnSpcReduction="10000"/>
          </a:bodyPr>
          <a:lstStyle/>
          <a:p>
            <a:r>
              <a:rPr lang="en-US" b="1" dirty="0" smtClean="0"/>
              <a:t>Type, Brand and Model of the printer.</a:t>
            </a:r>
          </a:p>
          <a:p>
            <a:r>
              <a:rPr lang="en-US" b="1" dirty="0" smtClean="0"/>
              <a:t>Type of connection to the LIS</a:t>
            </a:r>
          </a:p>
          <a:p>
            <a:pPr lvl="1"/>
            <a:r>
              <a:rPr lang="en-US" dirty="0" smtClean="0"/>
              <a:t>Terminal Server</a:t>
            </a:r>
          </a:p>
          <a:p>
            <a:pPr lvl="1"/>
            <a:r>
              <a:rPr lang="en-US" dirty="0" smtClean="0"/>
              <a:t>Jet Direct</a:t>
            </a:r>
          </a:p>
          <a:p>
            <a:pPr lvl="1"/>
            <a:r>
              <a:rPr lang="en-US" dirty="0" smtClean="0"/>
              <a:t>Network</a:t>
            </a:r>
          </a:p>
          <a:p>
            <a:r>
              <a:rPr lang="en-US" b="1" dirty="0" smtClean="0"/>
              <a:t>Other Requirements</a:t>
            </a:r>
          </a:p>
          <a:p>
            <a:pPr lvl="1"/>
            <a:r>
              <a:rPr lang="en-US" dirty="0" smtClean="0"/>
              <a:t>IP address</a:t>
            </a:r>
          </a:p>
          <a:p>
            <a:pPr lvl="1"/>
            <a:r>
              <a:rPr lang="en-US" dirty="0" smtClean="0"/>
              <a:t>Port ID (if needed)</a:t>
            </a:r>
          </a:p>
          <a:p>
            <a:pPr lvl="1"/>
            <a:r>
              <a:rPr lang="en-US" dirty="0" smtClean="0"/>
              <a:t>Gateway address (if needed)</a:t>
            </a:r>
          </a:p>
          <a:p>
            <a:pPr lvl="1"/>
            <a:r>
              <a:rPr lang="en-US" dirty="0" smtClean="0"/>
              <a:t>Name (first three characters must be unique)</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Copy setup</a:t>
            </a:r>
            <a:endParaRPr lang="en-US" dirty="0"/>
          </a:p>
        </p:txBody>
      </p:sp>
      <p:sp>
        <p:nvSpPr>
          <p:cNvPr id="3" name="Content Placeholder 2"/>
          <p:cNvSpPr>
            <a:spLocks noGrp="1"/>
          </p:cNvSpPr>
          <p:nvPr>
            <p:ph type="body" idx="1"/>
          </p:nvPr>
        </p:nvSpPr>
        <p:spPr>
          <a:noFill/>
        </p:spPr>
        <p:style>
          <a:lnRef idx="2">
            <a:schemeClr val="accent6"/>
          </a:lnRef>
          <a:fillRef idx="1">
            <a:schemeClr val="lt1"/>
          </a:fillRef>
          <a:effectRef idx="0">
            <a:schemeClr val="accent6"/>
          </a:effectRef>
          <a:fontRef idx="minor">
            <a:schemeClr val="dk1"/>
          </a:fontRef>
        </p:style>
        <p:txBody>
          <a:bodyPr>
            <a:normAutofit/>
          </a:bodyPr>
          <a:lstStyle/>
          <a:p>
            <a:r>
              <a:rPr lang="en-US" dirty="0" smtClean="0"/>
              <a:t>A utility which lets you copy multiple SETUP records between environments                                                                                                                                                                                         </a:t>
            </a:r>
          </a:p>
          <a:p>
            <a:endParaRPr lang="en-US" dirty="0" smtClean="0"/>
          </a:p>
          <a:p>
            <a:r>
              <a:rPr lang="en-US" dirty="0" smtClean="0"/>
              <a:t>Speeds up file building</a:t>
            </a:r>
          </a:p>
          <a:p>
            <a:endParaRPr lang="en-US" dirty="0" smtClean="0"/>
          </a:p>
          <a:p>
            <a:r>
              <a:rPr lang="en-US" dirty="0" smtClean="0"/>
              <a:t>Avoid human errors</a:t>
            </a:r>
          </a:p>
          <a:p>
            <a:endParaRPr lang="en-US" dirty="0" smtClean="0"/>
          </a:p>
          <a:p>
            <a:r>
              <a:rPr lang="en-US" dirty="0" smtClean="0"/>
              <a:t>Protect the integrity of records after copying.</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41416" y="3955869"/>
            <a:ext cx="3178041" cy="1981200"/>
          </a:xfrm>
          <a:ln>
            <a:solidFill>
              <a:schemeClr val="accent3"/>
            </a:solidFill>
          </a:ln>
        </p:spPr>
        <p:txBody>
          <a:bodyPr>
            <a:normAutofit fontScale="62500" lnSpcReduction="20000"/>
          </a:bodyPr>
          <a:lstStyle/>
          <a:p>
            <a:endParaRPr lang="en-US" dirty="0" smtClean="0"/>
          </a:p>
          <a:p>
            <a:r>
              <a:rPr lang="en-US" dirty="0" smtClean="0"/>
              <a:t>-The “From”</a:t>
            </a:r>
          </a:p>
          <a:p>
            <a:r>
              <a:rPr lang="en-US" dirty="0" smtClean="0"/>
              <a:t>-By default, the environment from where Copy Setup launched. </a:t>
            </a:r>
          </a:p>
          <a:p>
            <a:r>
              <a:rPr lang="en-US" dirty="0" smtClean="0"/>
              <a:t>-Can be changed by the user after launching Copy Setup.</a:t>
            </a:r>
          </a:p>
          <a:p>
            <a:endParaRPr lang="en-US" dirty="0"/>
          </a:p>
        </p:txBody>
      </p:sp>
      <p:sp>
        <p:nvSpPr>
          <p:cNvPr id="8" name="Text Placeholder 7"/>
          <p:cNvSpPr>
            <a:spLocks noGrp="1"/>
          </p:cNvSpPr>
          <p:nvPr>
            <p:ph type="body" sz="half" idx="3"/>
          </p:nvPr>
        </p:nvSpPr>
        <p:spPr>
          <a:xfrm>
            <a:off x="4932409" y="3942805"/>
            <a:ext cx="4041775" cy="1981200"/>
          </a:xfrm>
          <a:ln>
            <a:solidFill>
              <a:schemeClr val="accent3"/>
            </a:solidFill>
          </a:ln>
        </p:spPr>
        <p:txBody>
          <a:bodyPr>
            <a:normAutofit fontScale="70000" lnSpcReduction="20000"/>
          </a:bodyPr>
          <a:lstStyle/>
          <a:p>
            <a:r>
              <a:rPr lang="en-US" dirty="0" smtClean="0"/>
              <a:t>-The “To”</a:t>
            </a:r>
          </a:p>
          <a:p>
            <a:r>
              <a:rPr lang="en-US" dirty="0" smtClean="0"/>
              <a:t>-Possibly a choice of Targets.</a:t>
            </a:r>
          </a:p>
          <a:p>
            <a:r>
              <a:rPr lang="en-US" dirty="0" smtClean="0"/>
              <a:t>-Choices would include:</a:t>
            </a:r>
          </a:p>
          <a:p>
            <a:r>
              <a:rPr lang="en-US" dirty="0" smtClean="0"/>
              <a:t>  -All compatible environments installed on the same PC. </a:t>
            </a:r>
          </a:p>
          <a:p>
            <a:r>
              <a:rPr lang="en-US" dirty="0" smtClean="0"/>
              <a:t>  -Those listed in SSM. </a:t>
            </a:r>
          </a:p>
        </p:txBody>
      </p:sp>
      <p:sp>
        <p:nvSpPr>
          <p:cNvPr id="7" name="Content Placeholder 6"/>
          <p:cNvSpPr>
            <a:spLocks noGrp="1"/>
          </p:cNvSpPr>
          <p:nvPr>
            <p:ph sz="quarter" idx="2"/>
          </p:nvPr>
        </p:nvSpPr>
        <p:spPr>
          <a:xfrm>
            <a:off x="1157259" y="1789043"/>
            <a:ext cx="3868340" cy="4427454"/>
          </a:xfrm>
        </p:spPr>
        <p:txBody>
          <a:bodyPr/>
          <a:lstStyle/>
          <a:p>
            <a:r>
              <a:rPr lang="en-US" dirty="0" smtClean="0"/>
              <a:t>Source</a:t>
            </a:r>
            <a:endParaRPr lang="en-US" dirty="0"/>
          </a:p>
        </p:txBody>
      </p:sp>
      <p:sp>
        <p:nvSpPr>
          <p:cNvPr id="10" name="Title 9"/>
          <p:cNvSpPr>
            <a:spLocks noGrp="1"/>
          </p:cNvSpPr>
          <p:nvPr>
            <p:ph type="title"/>
          </p:nvPr>
        </p:nvSpPr>
        <p:spPr>
          <a:xfrm>
            <a:off x="1476102" y="609600"/>
            <a:ext cx="7134497" cy="457200"/>
          </a:xfrm>
        </p:spPr>
        <p:txBody>
          <a:bodyPr>
            <a:normAutofit fontScale="90000"/>
          </a:bodyPr>
          <a:lstStyle/>
          <a:p>
            <a:r>
              <a:rPr lang="en-US" dirty="0" smtClean="0"/>
              <a:t>Environments</a:t>
            </a:r>
            <a:endParaRPr lang="en-US" dirty="0"/>
          </a:p>
        </p:txBody>
      </p:sp>
      <p:pic>
        <p:nvPicPr>
          <p:cNvPr id="12" name="Picture 5"/>
          <p:cNvPicPr>
            <a:picLocks noChangeAspect="1" noChangeArrowheads="1"/>
          </p:cNvPicPr>
          <p:nvPr/>
        </p:nvPicPr>
        <p:blipFill rotWithShape="1">
          <a:blip r:embed="rId2" cstate="print"/>
          <a:srcRect t="17823" b="20788"/>
          <a:stretch/>
        </p:blipFill>
        <p:spPr bwMode="auto">
          <a:xfrm>
            <a:off x="1737360" y="2292626"/>
            <a:ext cx="6662056" cy="11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p:txBody>
          <a:bodyPr/>
          <a:lstStyle/>
          <a:p>
            <a:r>
              <a:rPr lang="en-US" dirty="0" smtClean="0"/>
              <a:t>Access from Lab, Micro, or </a:t>
            </a:r>
            <a:r>
              <a:rPr lang="en-US" dirty="0" err="1" smtClean="0"/>
              <a:t>SecMan</a:t>
            </a:r>
            <a:endParaRPr lang="en-US" dirty="0" smtClean="0"/>
          </a:p>
          <a:p>
            <a:endParaRPr lang="en-US" dirty="0"/>
          </a:p>
        </p:txBody>
      </p:sp>
      <p:pic>
        <p:nvPicPr>
          <p:cNvPr id="7" name="Picture 5"/>
          <p:cNvPicPr>
            <a:picLocks noGrp="1" noChangeAspect="1" noChangeArrowheads="1"/>
          </p:cNvPicPr>
          <p:nvPr>
            <p:ph sz="half" idx="1"/>
          </p:nvPr>
        </p:nvPicPr>
        <p:blipFill>
          <a:blip r:embed="rId2" cstate="print"/>
          <a:srcRect t="2350"/>
          <a:stretch>
            <a:fillRect/>
          </a:stretch>
        </p:blipFill>
        <p:spPr bwMode="auto">
          <a:xfrm>
            <a:off x="1676400" y="1143000"/>
            <a:ext cx="5939551"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52400" y="990600"/>
            <a:ext cx="8637319" cy="4819374"/>
          </a:xfrm>
          <a:prstGeom prst="rect">
            <a:avLst/>
          </a:prstGeom>
          <a:ln>
            <a:headEnd/>
            <a:tailEnd/>
          </a:ln>
        </p:spPr>
        <p:style>
          <a:lnRef idx="2">
            <a:schemeClr val="accent3"/>
          </a:lnRef>
          <a:fillRef idx="1">
            <a:schemeClr val="lt1"/>
          </a:fillRef>
          <a:effectRef idx="0">
            <a:schemeClr val="accent3"/>
          </a:effectRef>
          <a:fontRef idx="minor">
            <a:schemeClr val="dk1"/>
          </a:fontRef>
        </p:style>
      </p:pic>
      <p:sp>
        <p:nvSpPr>
          <p:cNvPr id="8" name="Rounded Rectangle 7"/>
          <p:cNvSpPr/>
          <p:nvPr/>
        </p:nvSpPr>
        <p:spPr>
          <a:xfrm>
            <a:off x="3810000" y="3505200"/>
            <a:ext cx="12954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a:xfrm>
            <a:off x="228600" y="457200"/>
            <a:ext cx="8728975" cy="4800600"/>
          </a:xfrm>
          <a:prstGeom prst="rect">
            <a:avLst/>
          </a:prstGeom>
        </p:spPr>
        <p:style>
          <a:lnRef idx="2">
            <a:schemeClr val="accent1"/>
          </a:lnRef>
          <a:fillRef idx="1">
            <a:schemeClr val="lt1"/>
          </a:fillRef>
          <a:effectRef idx="0">
            <a:schemeClr val="accent1"/>
          </a:effectRef>
          <a:fontRef idx="minor">
            <a:schemeClr val="dk1"/>
          </a:fontRef>
        </p:style>
      </p:pic>
      <p:sp>
        <p:nvSpPr>
          <p:cNvPr id="3" name="Rounded Rectangle 2"/>
          <p:cNvSpPr/>
          <p:nvPr/>
        </p:nvSpPr>
        <p:spPr>
          <a:xfrm>
            <a:off x="228600" y="457200"/>
            <a:ext cx="8382000" cy="14478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criteria</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28601" y="1981200"/>
            <a:ext cx="8458200" cy="2590799"/>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TextBox 4"/>
          <p:cNvSpPr txBox="1"/>
          <p:nvPr/>
        </p:nvSpPr>
        <p:spPr>
          <a:xfrm>
            <a:off x="304800" y="4724400"/>
            <a:ext cx="24384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Search criteria from previous screens</a:t>
            </a:r>
            <a:endParaRPr lang="en-US" dirty="0"/>
          </a:p>
        </p:txBody>
      </p:sp>
      <p:sp>
        <p:nvSpPr>
          <p:cNvPr id="6" name="TextBox 5"/>
          <p:cNvSpPr txBox="1"/>
          <p:nvPr/>
        </p:nvSpPr>
        <p:spPr>
          <a:xfrm>
            <a:off x="2819400" y="4724400"/>
            <a:ext cx="24384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List of available setups to copy</a:t>
            </a:r>
            <a:endParaRPr lang="en-US" dirty="0"/>
          </a:p>
        </p:txBody>
      </p:sp>
      <p:sp>
        <p:nvSpPr>
          <p:cNvPr id="7" name="TextBox 6"/>
          <p:cNvSpPr txBox="1"/>
          <p:nvPr/>
        </p:nvSpPr>
        <p:spPr>
          <a:xfrm>
            <a:off x="5486400" y="4724400"/>
            <a:ext cx="22860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List of fields within the setup</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Search</a:t>
            </a:r>
            <a:endParaRPr lang="en-US" dirty="0"/>
          </a:p>
        </p:txBody>
      </p:sp>
      <p:sp>
        <p:nvSpPr>
          <p:cNvPr id="7" name="Content Placeholder 6"/>
          <p:cNvSpPr>
            <a:spLocks noGrp="1"/>
          </p:cNvSpPr>
          <p:nvPr>
            <p:ph idx="1"/>
          </p:nvPr>
        </p:nvSpPr>
        <p:spPr/>
        <p:txBody>
          <a:bodyPr/>
          <a:lstStyle/>
          <a:p>
            <a:r>
              <a:rPr lang="en-US" dirty="0" smtClean="0"/>
              <a:t>Select all the active Doctors in TEST2 whose last name is Smith</a:t>
            </a:r>
            <a:endParaRPr lang="en-US" dirty="0"/>
          </a:p>
        </p:txBody>
      </p:sp>
      <p:pic>
        <p:nvPicPr>
          <p:cNvPr id="8196" name="Picture 4"/>
          <p:cNvPicPr>
            <a:picLocks noChangeAspect="1" noChangeArrowheads="1"/>
          </p:cNvPicPr>
          <p:nvPr/>
        </p:nvPicPr>
        <p:blipFill>
          <a:blip r:embed="rId2" cstate="print"/>
          <a:srcRect/>
          <a:stretch>
            <a:fillRect/>
          </a:stretch>
        </p:blipFill>
        <p:spPr bwMode="auto">
          <a:xfrm>
            <a:off x="838200" y="2895600"/>
            <a:ext cx="8001000" cy="19812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a:xfrm>
            <a:off x="228600" y="457200"/>
            <a:ext cx="8728975" cy="4800600"/>
          </a:xfrm>
          <a:prstGeom prst="rect">
            <a:avLst/>
          </a:prstGeom>
        </p:spPr>
        <p:style>
          <a:lnRef idx="2">
            <a:schemeClr val="accent1"/>
          </a:lnRef>
          <a:fillRef idx="1">
            <a:schemeClr val="lt1"/>
          </a:fillRef>
          <a:effectRef idx="0">
            <a:schemeClr val="accent1"/>
          </a:effectRef>
          <a:fontRef idx="minor">
            <a:schemeClr val="dk1"/>
          </a:fontRef>
        </p:style>
      </p:pic>
      <p:sp>
        <p:nvSpPr>
          <p:cNvPr id="3" name="Rounded Rectangle 2"/>
          <p:cNvSpPr/>
          <p:nvPr/>
        </p:nvSpPr>
        <p:spPr>
          <a:xfrm>
            <a:off x="228600" y="1828800"/>
            <a:ext cx="8382000" cy="9906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7300" y="350475"/>
            <a:ext cx="7886700" cy="1325563"/>
          </a:xfrm>
        </p:spPr>
        <p:txBody>
          <a:bodyPr/>
          <a:lstStyle/>
          <a:p>
            <a:r>
              <a:rPr lang="en-US" dirty="0" smtClean="0"/>
              <a:t>Example Search Results</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737360" y="2027202"/>
            <a:ext cx="6873240" cy="216379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Rounded Rectangle 4"/>
          <p:cNvSpPr/>
          <p:nvPr/>
        </p:nvSpPr>
        <p:spPr>
          <a:xfrm>
            <a:off x="7746275" y="2094411"/>
            <a:ext cx="990600" cy="3810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62400" y="4876800"/>
            <a:ext cx="3657600" cy="369332"/>
          </a:xfrm>
          <a:prstGeom prst="rect">
            <a:avLst/>
          </a:prstGeom>
          <a:noFill/>
        </p:spPr>
        <p:txBody>
          <a:bodyPr wrap="square" rtlCol="0">
            <a:spAutoFit/>
          </a:bodyPr>
          <a:lstStyle/>
          <a:p>
            <a:r>
              <a:rPr lang="en-US" dirty="0" smtClean="0"/>
              <a:t>Click on Compare</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04788" y="771525"/>
            <a:ext cx="8734425" cy="5314950"/>
          </a:xfrm>
          <a:prstGeom prst="rect">
            <a:avLst/>
          </a:prstGeom>
          <a:ln>
            <a:headEnd/>
            <a:tailEnd/>
          </a:ln>
        </p:spPr>
        <p:style>
          <a:lnRef idx="2">
            <a:schemeClr val="accent3"/>
          </a:lnRef>
          <a:fillRef idx="1">
            <a:schemeClr val="lt1"/>
          </a:fillRef>
          <a:effectRef idx="0">
            <a:schemeClr val="accent3"/>
          </a:effectRef>
          <a:fontRef idx="minor">
            <a:schemeClr val="dk1"/>
          </a:fontRef>
        </p:style>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ext Placeholder 4"/>
          <p:cNvSpPr>
            <a:spLocks noGrp="1"/>
          </p:cNvSpPr>
          <p:nvPr>
            <p:ph type="body" idx="2"/>
          </p:nvPr>
        </p:nvSpPr>
        <p:spPr>
          <a:xfrm>
            <a:off x="2971800" y="3886200"/>
            <a:ext cx="4812792" cy="914400"/>
          </a:xfrm>
        </p:spPr>
        <p:txBody>
          <a:bodyPr>
            <a:normAutofit/>
          </a:bodyPr>
          <a:lstStyle/>
          <a:p>
            <a:pPr algn="l"/>
            <a:r>
              <a:rPr lang="en-US" dirty="0" smtClean="0"/>
              <a:t>Select the records you want to copy to the Target environment and click Add or Click Add All to copy all the records</a:t>
            </a:r>
          </a:p>
        </p:txBody>
      </p:sp>
      <p:pic>
        <p:nvPicPr>
          <p:cNvPr id="11267" name="Picture 3"/>
          <p:cNvPicPr>
            <a:picLocks noGrp="1" noChangeAspect="1" noChangeArrowheads="1"/>
          </p:cNvPicPr>
          <p:nvPr>
            <p:ph sz="half" idx="1"/>
          </p:nvPr>
        </p:nvPicPr>
        <p:blipFill>
          <a:blip r:embed="rId2" cstate="print"/>
          <a:srcRect/>
          <a:stretch>
            <a:fillRect/>
          </a:stretch>
        </p:blipFill>
        <p:spPr bwMode="auto">
          <a:xfrm>
            <a:off x="685800" y="1066800"/>
            <a:ext cx="7700083" cy="2667000"/>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a:xfrm>
            <a:off x="228600" y="457200"/>
            <a:ext cx="8728975" cy="4800600"/>
          </a:xfrm>
          <a:prstGeom prst="rect">
            <a:avLst/>
          </a:prstGeom>
        </p:spPr>
        <p:style>
          <a:lnRef idx="2">
            <a:schemeClr val="accent1"/>
          </a:lnRef>
          <a:fillRef idx="1">
            <a:schemeClr val="lt1"/>
          </a:fillRef>
          <a:effectRef idx="0">
            <a:schemeClr val="accent1"/>
          </a:effectRef>
          <a:fontRef idx="minor">
            <a:schemeClr val="dk1"/>
          </a:fontRef>
        </p:style>
      </p:pic>
      <p:sp>
        <p:nvSpPr>
          <p:cNvPr id="3" name="Rounded Rectangle 2"/>
          <p:cNvSpPr/>
          <p:nvPr/>
        </p:nvSpPr>
        <p:spPr>
          <a:xfrm>
            <a:off x="228600" y="2819400"/>
            <a:ext cx="8382000" cy="22860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Records to Copy</a:t>
            </a:r>
            <a:endParaRPr lang="en-US" dirty="0"/>
          </a:p>
        </p:txBody>
      </p:sp>
      <p:pic>
        <p:nvPicPr>
          <p:cNvPr id="12292" name="Picture 4"/>
          <p:cNvPicPr>
            <a:picLocks noGrp="1" noChangeAspect="1" noChangeArrowheads="1"/>
          </p:cNvPicPr>
          <p:nvPr>
            <p:ph idx="1"/>
          </p:nvPr>
        </p:nvPicPr>
        <p:blipFill>
          <a:blip r:embed="rId2" cstate="print"/>
          <a:srcRect/>
          <a:stretch>
            <a:fillRect/>
          </a:stretch>
        </p:blipFill>
        <p:spPr bwMode="auto">
          <a:xfrm>
            <a:off x="1174151" y="1567543"/>
            <a:ext cx="7042386" cy="1965960"/>
          </a:xfrm>
          <a:prstGeom prst="rect">
            <a:avLst/>
          </a:prstGeom>
          <a:ln>
            <a:headEnd/>
            <a:tailEnd/>
          </a:ln>
        </p:spPr>
        <p:style>
          <a:lnRef idx="2">
            <a:schemeClr val="accent5"/>
          </a:lnRef>
          <a:fillRef idx="1">
            <a:schemeClr val="lt1"/>
          </a:fillRef>
          <a:effectRef idx="0">
            <a:schemeClr val="accent5"/>
          </a:effectRef>
          <a:fontRef idx="minor">
            <a:schemeClr val="dk1"/>
          </a:fontRef>
        </p:style>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95800"/>
            <a:ext cx="7481776" cy="838200"/>
          </a:xfrm>
        </p:spPr>
        <p:txBody>
          <a:bodyPr/>
          <a:lstStyle/>
          <a:p>
            <a:r>
              <a:rPr lang="en-US" dirty="0" smtClean="0"/>
              <a:t>Check the record to copy it.  Note the lock. Click Perform Copy</a:t>
            </a:r>
            <a:endParaRPr lang="en-US" dirty="0"/>
          </a:p>
        </p:txBody>
      </p:sp>
      <p:sp>
        <p:nvSpPr>
          <p:cNvPr id="3" name="Text Placeholder 2"/>
          <p:cNvSpPr>
            <a:spLocks noGrp="1"/>
          </p:cNvSpPr>
          <p:nvPr>
            <p:ph type="body" idx="2"/>
          </p:nvPr>
        </p:nvSpPr>
        <p:spPr>
          <a:xfrm>
            <a:off x="457200" y="609600"/>
            <a:ext cx="8153400" cy="990600"/>
          </a:xfrm>
        </p:spPr>
        <p:txBody>
          <a:bodyPr>
            <a:normAutofit/>
          </a:bodyPr>
          <a:lstStyle/>
          <a:p>
            <a:pPr algn="l"/>
            <a:r>
              <a:rPr lang="en-US" dirty="0" smtClean="0"/>
              <a:t>If a lock is present. this record becomes locked in the source and target environments.  The record can be opened for reading in the source environment but it cannot be changed in the target until the lock is released</a:t>
            </a:r>
            <a:endParaRPr lang="en-US" dirty="0"/>
          </a:p>
        </p:txBody>
      </p:sp>
      <p:pic>
        <p:nvPicPr>
          <p:cNvPr id="14339" name="Picture 3"/>
          <p:cNvPicPr>
            <a:picLocks noGrp="1" noChangeAspect="1" noChangeArrowheads="1"/>
          </p:cNvPicPr>
          <p:nvPr>
            <p:ph sz="half" idx="1"/>
          </p:nvPr>
        </p:nvPicPr>
        <p:blipFill>
          <a:blip r:embed="rId2" cstate="print"/>
          <a:srcRect/>
          <a:stretch>
            <a:fillRect/>
          </a:stretch>
        </p:blipFill>
        <p:spPr bwMode="auto">
          <a:xfrm>
            <a:off x="152400" y="1729940"/>
            <a:ext cx="8539163" cy="2156260"/>
          </a:xfrm>
          <a:prstGeom prst="rect">
            <a:avLst/>
          </a:prstGeom>
          <a:noFill/>
          <a:ln w="9525">
            <a:noFill/>
            <a:miter lim="800000"/>
            <a:headEnd/>
            <a:tailEnd/>
          </a:ln>
        </p:spPr>
      </p:pic>
      <p:sp>
        <p:nvSpPr>
          <p:cNvPr id="7" name="Rounded Rectangle 6"/>
          <p:cNvSpPr/>
          <p:nvPr/>
        </p:nvSpPr>
        <p:spPr>
          <a:xfrm>
            <a:off x="228600" y="2057400"/>
            <a:ext cx="457200" cy="10668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848600" y="3657600"/>
            <a:ext cx="838200" cy="3810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52400" y="685800"/>
            <a:ext cx="8783034" cy="407193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TextBox 5"/>
          <p:cNvSpPr txBox="1"/>
          <p:nvPr/>
        </p:nvSpPr>
        <p:spPr>
          <a:xfrm>
            <a:off x="4648200" y="5334000"/>
            <a:ext cx="3200400" cy="923330"/>
          </a:xfrm>
          <a:prstGeom prst="rect">
            <a:avLst/>
          </a:prstGeom>
          <a:noFill/>
        </p:spPr>
        <p:txBody>
          <a:bodyPr wrap="square" rtlCol="0">
            <a:spAutoFit/>
          </a:bodyPr>
          <a:lstStyle/>
          <a:p>
            <a:r>
              <a:rPr lang="en-US" dirty="0" smtClean="0"/>
              <a:t>After successful copy, this report will print to the screen.</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Unsuccessful Copy</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458670" y="1631307"/>
            <a:ext cx="7228129" cy="3711402"/>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Unsuccessful Copy “Redo”</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449976" y="1828800"/>
            <a:ext cx="7236823" cy="2527785"/>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5" name="TextBox 4"/>
          <p:cNvSpPr txBox="1"/>
          <p:nvPr/>
        </p:nvSpPr>
        <p:spPr>
          <a:xfrm>
            <a:off x="3276600" y="4953000"/>
            <a:ext cx="5105400" cy="1200329"/>
          </a:xfrm>
          <a:prstGeom prst="rect">
            <a:avLst/>
          </a:prstGeom>
          <a:noFill/>
        </p:spPr>
        <p:txBody>
          <a:bodyPr wrap="square" rtlCol="0">
            <a:spAutoFit/>
          </a:bodyPr>
          <a:lstStyle/>
          <a:p>
            <a:r>
              <a:rPr lang="en-US" dirty="0" smtClean="0"/>
              <a:t>If you choose (and the differences are not too much), the system will allow you to copy the dependent records in addition to the one(s) you selected.</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noFill/>
          <a:ln>
            <a:solidFill>
              <a:schemeClr val="accent3"/>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nSpc>
                <a:spcPct val="90000"/>
              </a:lnSpc>
              <a:buFont typeface="Arial" charset="0"/>
              <a:buNone/>
            </a:pPr>
            <a:endParaRPr lang="en-US" b="1" u="sng" dirty="0" smtClean="0">
              <a:solidFill>
                <a:srgbClr val="FF00FF"/>
              </a:solidFill>
            </a:endParaRPr>
          </a:p>
          <a:p>
            <a:pPr>
              <a:lnSpc>
                <a:spcPct val="90000"/>
              </a:lnSpc>
            </a:pPr>
            <a:r>
              <a:rPr lang="en-US" sz="2800" dirty="0" smtClean="0"/>
              <a:t>Option #799 on the Source and Target  </a:t>
            </a:r>
          </a:p>
          <a:p>
            <a:pPr>
              <a:lnSpc>
                <a:spcPct val="90000"/>
              </a:lnSpc>
              <a:buFont typeface="Arial" charset="0"/>
              <a:buNone/>
            </a:pPr>
            <a:r>
              <a:rPr lang="en-US" sz="2800" dirty="0" smtClean="0"/>
              <a:t>		(Copy Setup).</a:t>
            </a:r>
          </a:p>
          <a:p>
            <a:pPr>
              <a:lnSpc>
                <a:spcPct val="90000"/>
              </a:lnSpc>
            </a:pPr>
            <a:r>
              <a:rPr lang="en-US" sz="2800" dirty="0" smtClean="0"/>
              <a:t>to “Read” to records on the Source </a:t>
            </a:r>
          </a:p>
          <a:p>
            <a:pPr>
              <a:lnSpc>
                <a:spcPct val="90000"/>
              </a:lnSpc>
              <a:buFont typeface="Arial" charset="0"/>
              <a:buNone/>
            </a:pPr>
            <a:r>
              <a:rPr lang="en-US" sz="2800" dirty="0" smtClean="0"/>
              <a:t>		(search).</a:t>
            </a:r>
          </a:p>
          <a:p>
            <a:pPr>
              <a:lnSpc>
                <a:spcPct val="90000"/>
              </a:lnSpc>
            </a:pPr>
            <a:r>
              <a:rPr lang="en-US" sz="2800" dirty="0" smtClean="0"/>
              <a:t>to “Read” to records on the Target </a:t>
            </a:r>
          </a:p>
          <a:p>
            <a:pPr>
              <a:lnSpc>
                <a:spcPct val="90000"/>
              </a:lnSpc>
              <a:buFont typeface="Arial" charset="0"/>
              <a:buNone/>
            </a:pPr>
            <a:r>
              <a:rPr lang="en-US" sz="2800" dirty="0" smtClean="0"/>
              <a:t>		(comparison).</a:t>
            </a:r>
          </a:p>
          <a:p>
            <a:pPr>
              <a:lnSpc>
                <a:spcPct val="90000"/>
              </a:lnSpc>
            </a:pPr>
            <a:r>
              <a:rPr lang="en-US" sz="2800" dirty="0" smtClean="0"/>
              <a:t>to “Edit/Add” to records on the Target </a:t>
            </a:r>
          </a:p>
          <a:p>
            <a:pPr>
              <a:lnSpc>
                <a:spcPct val="90000"/>
              </a:lnSpc>
              <a:buFont typeface="Arial" charset="0"/>
              <a:buNone/>
            </a:pPr>
            <a:r>
              <a:rPr lang="en-US" sz="2800" dirty="0" smtClean="0"/>
              <a:t>		(copy).</a:t>
            </a:r>
          </a:p>
          <a:p>
            <a:endParaRPr lang="en-US" dirty="0"/>
          </a:p>
        </p:txBody>
      </p:sp>
      <p:sp>
        <p:nvSpPr>
          <p:cNvPr id="2" name="Title 1"/>
          <p:cNvSpPr>
            <a:spLocks noGrp="1"/>
          </p:cNvSpPr>
          <p:nvPr>
            <p:ph type="title"/>
          </p:nvPr>
        </p:nvSpPr>
        <p:spPr/>
        <p:txBody>
          <a:bodyPr/>
          <a:lstStyle/>
          <a:p>
            <a:r>
              <a:rPr lang="en-US" dirty="0" smtClean="0"/>
              <a:t>Security (Only one option)</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and Definitions</a:t>
            </a:r>
            <a:endParaRPr lang="en-US" dirty="0"/>
          </a:p>
        </p:txBody>
      </p:sp>
    </p:spTree>
    <p:extLst>
      <p:ext uri="{BB962C8B-B14F-4D97-AF65-F5344CB8AC3E}">
        <p14:creationId xmlns:p14="http://schemas.microsoft.com/office/powerpoint/2010/main" val="8532614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Settings and Definitions (SSM)</a:t>
            </a:r>
            <a:endParaRPr lang="en-US" dirty="0"/>
          </a:p>
        </p:txBody>
      </p:sp>
      <p:sp>
        <p:nvSpPr>
          <p:cNvPr id="4" name="Content Placeholder 3"/>
          <p:cNvSpPr>
            <a:spLocks noGrp="1"/>
          </p:cNvSpPr>
          <p:nvPr>
            <p:ph idx="1"/>
          </p:nvPr>
        </p:nvSpPr>
        <p:spPr>
          <a:xfrm>
            <a:off x="1247887" y="1825625"/>
            <a:ext cx="7783834" cy="499564"/>
          </a:xfrm>
        </p:spPr>
        <p:txBody>
          <a:bodyPr>
            <a:normAutofit fontScale="85000" lnSpcReduction="10000"/>
          </a:bodyPr>
          <a:lstStyle/>
          <a:p>
            <a:r>
              <a:rPr lang="en-US" dirty="0" smtClean="0"/>
              <a:t>Main Menu/Setup/Settings and Definitions</a:t>
            </a:r>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765527" y="2312262"/>
            <a:ext cx="6657975" cy="40100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sz="half" idx="1"/>
          </p:nvPr>
        </p:nvSpPr>
        <p:spPr>
          <a:xfrm>
            <a:off x="1235785" y="1667435"/>
            <a:ext cx="7620832" cy="4432919"/>
          </a:xfrm>
        </p:spPr>
        <p:txBody>
          <a:bodyPr>
            <a:normAutofit fontScale="92500" lnSpcReduction="10000"/>
          </a:bodyPr>
          <a:lstStyle/>
          <a:p>
            <a:r>
              <a:rPr lang="en-US" dirty="0" smtClean="0"/>
              <a:t>Check console messages/Monitor email for SPN</a:t>
            </a:r>
          </a:p>
          <a:p>
            <a:r>
              <a:rPr lang="en-US" dirty="0" smtClean="0"/>
              <a:t>Check printer status</a:t>
            </a:r>
          </a:p>
          <a:p>
            <a:r>
              <a:rPr lang="en-US" dirty="0" smtClean="0"/>
              <a:t>Check Remote Printing Modem and Fax Logs and Status</a:t>
            </a:r>
          </a:p>
          <a:p>
            <a:r>
              <a:rPr lang="en-US" dirty="0" smtClean="0"/>
              <a:t>Check Interfaces and possible trace files</a:t>
            </a:r>
          </a:p>
          <a:p>
            <a:r>
              <a:rPr lang="en-US" dirty="0" smtClean="0"/>
              <a:t>Check error logs, specifically ADT, OEHIS, and SFS</a:t>
            </a:r>
          </a:p>
          <a:p>
            <a:r>
              <a:rPr lang="en-US" dirty="0" smtClean="0"/>
              <a:t>Check email for TMS task updates, and Backup Status.</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SSM’s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291681" y="2029619"/>
            <a:ext cx="3695700" cy="39433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SSM’s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763704" y="1316172"/>
            <a:ext cx="6008695" cy="475585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SSM’s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78269" y="1566975"/>
            <a:ext cx="6547052" cy="322709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SSM’s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981695" y="1423172"/>
            <a:ext cx="5492407" cy="3906474"/>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SSM’s</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203269" y="1971741"/>
            <a:ext cx="5492750" cy="16586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SSM’s</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1149259" y="1816281"/>
            <a:ext cx="7524750" cy="1866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sz="half" idx="1"/>
          </p:nvPr>
        </p:nvSpPr>
        <p:spPr>
          <a:xfrm>
            <a:off x="1235785" y="1667435"/>
            <a:ext cx="7620832" cy="4432919"/>
          </a:xfrm>
        </p:spPr>
        <p:txBody>
          <a:bodyPr>
            <a:normAutofit fontScale="92500" lnSpcReduction="20000"/>
          </a:bodyPr>
          <a:lstStyle/>
          <a:p>
            <a:r>
              <a:rPr lang="en-US" dirty="0" smtClean="0"/>
              <a:t>Check console messages/Monitor email for System Problem Notification (SPN) system.</a:t>
            </a:r>
          </a:p>
          <a:p>
            <a:r>
              <a:rPr lang="en-US" dirty="0" smtClean="0"/>
              <a:t>Check printer status</a:t>
            </a:r>
          </a:p>
          <a:p>
            <a:r>
              <a:rPr lang="en-US" dirty="0" smtClean="0"/>
              <a:t>Check Remote Printing Modem and Fax Logs and Status</a:t>
            </a:r>
          </a:p>
          <a:p>
            <a:r>
              <a:rPr lang="en-US" dirty="0" smtClean="0"/>
              <a:t>Check Interfaces and possible trace files</a:t>
            </a:r>
          </a:p>
          <a:p>
            <a:r>
              <a:rPr lang="en-US" dirty="0" smtClean="0"/>
              <a:t>Check error logs, specifically ADT, OEHIS, and SFS</a:t>
            </a:r>
          </a:p>
          <a:p>
            <a:r>
              <a:rPr lang="en-US" dirty="0" smtClean="0"/>
              <a:t>Check email for TMS task updates, and Backup Status.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Check Printer Status</a:t>
            </a:r>
            <a:endParaRPr lang="en-US" dirty="0"/>
          </a:p>
        </p:txBody>
      </p:sp>
      <p:sp>
        <p:nvSpPr>
          <p:cNvPr id="3" name="Content Placeholder 2"/>
          <p:cNvSpPr>
            <a:spLocks noGrp="1"/>
          </p:cNvSpPr>
          <p:nvPr>
            <p:ph sz="half" idx="1"/>
          </p:nvPr>
        </p:nvSpPr>
        <p:spPr>
          <a:xfrm>
            <a:off x="1235785" y="1667435"/>
            <a:ext cx="7620832" cy="4432919"/>
          </a:xfrm>
        </p:spPr>
        <p:txBody>
          <a:bodyPr>
            <a:normAutofit/>
          </a:bodyPr>
          <a:lstStyle/>
          <a:p>
            <a:r>
              <a:rPr lang="en-US" dirty="0" smtClean="0"/>
              <a:t>Tools&gt;Utilities&gt;Check Printers</a:t>
            </a:r>
          </a:p>
          <a:p>
            <a:pPr lvl="1"/>
            <a:r>
              <a:rPr lang="en-US" dirty="0" smtClean="0"/>
              <a:t>Displays all queues in a Not Ready Status</a:t>
            </a:r>
          </a:p>
          <a:p>
            <a:r>
              <a:rPr lang="en-US" dirty="0" smtClean="0"/>
              <a:t>Tools&gt;Utilities&gt;Printer Status</a:t>
            </a:r>
          </a:p>
          <a:p>
            <a:pPr lvl="1"/>
            <a:r>
              <a:rPr lang="en-US" dirty="0" smtClean="0"/>
              <a:t>Displays status of all printers defined in </a:t>
            </a:r>
            <a:r>
              <a:rPr lang="en-US" dirty="0" err="1" smtClean="0"/>
              <a:t>printerc</a:t>
            </a:r>
            <a:endParaRPr lang="en-US" dirty="0" smtClean="0"/>
          </a:p>
          <a:p>
            <a:r>
              <a:rPr lang="en-US" dirty="0" smtClean="0"/>
              <a:t>Cancel, restart, or both cancel and restart the print jobs</a:t>
            </a:r>
          </a:p>
          <a:p>
            <a:r>
              <a:rPr lang="en-US" dirty="0" smtClean="0"/>
              <a:t>Perform on both MAIN and AUX</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Remote Printing Status</a:t>
            </a:r>
            <a:endParaRPr lang="en-US" dirty="0"/>
          </a:p>
        </p:txBody>
      </p:sp>
      <p:sp>
        <p:nvSpPr>
          <p:cNvPr id="3" name="Content Placeholder 2"/>
          <p:cNvSpPr>
            <a:spLocks noGrp="1"/>
          </p:cNvSpPr>
          <p:nvPr>
            <p:ph sz="half" idx="1"/>
          </p:nvPr>
        </p:nvSpPr>
        <p:spPr>
          <a:xfrm>
            <a:off x="1235785" y="1667436"/>
            <a:ext cx="7620832" cy="1519902"/>
          </a:xfrm>
        </p:spPr>
        <p:txBody>
          <a:bodyPr>
            <a:normAutofit/>
          </a:bodyPr>
          <a:lstStyle/>
          <a:p>
            <a:r>
              <a:rPr lang="en-US" dirty="0" smtClean="0"/>
              <a:t>Several times per day</a:t>
            </a:r>
          </a:p>
          <a:p>
            <a:r>
              <a:rPr lang="en-US" b="1" dirty="0" smtClean="0"/>
              <a:t>Interfaces-&gt; Remote Printing-&gt;</a:t>
            </a:r>
            <a:r>
              <a:rPr lang="en-US" dirty="0" smtClean="0"/>
              <a:t> </a:t>
            </a:r>
            <a:r>
              <a:rPr lang="en-US" b="1" dirty="0" smtClean="0"/>
              <a:t>Fax Failed Logs</a:t>
            </a:r>
          </a:p>
          <a:p>
            <a:pPr lvl="1"/>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817235" y="2764155"/>
            <a:ext cx="6333988"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089&quot;&gt;&lt;/object&gt;&lt;object type=&quot;2&quot; unique_id=&quot;23090&quot;&gt;&lt;object type=&quot;3&quot; unique_id=&quot;23091&quot;&gt;&lt;property id=&quot;20148&quot; value=&quot;5&quot;/&gt;&lt;property id=&quot;20300&quot; value=&quot;Slide 1&quot;/&gt;&lt;property id=&quot;20307&quot; value=&quot;256&quot;/&gt;&lt;/object&gt;&lt;object type=&quot;3&quot; unique_id=&quot;23156&quot;&gt;&lt;property id=&quot;20148&quot; value=&quot;5&quot;/&gt;&lt;property id=&quot;20300&quot; value=&quot;Slide 2&quot;/&gt;&lt;property id=&quot;20307&quot; value=&quot;257&quot;/&gt;&lt;/object&gt;&lt;object type=&quot;3&quot; unique_id=&quot;23157&quot;&gt;&lt;property id=&quot;20148&quot; value=&quot;5&quot;/&gt;&lt;property id=&quot;20300&quot; value=&quot;Slide 3&quot;/&gt;&lt;property id=&quot;20307&quot; value=&quot;258&quot;/&gt;&lt;/object&gt;&lt;object type=&quot;3&quot; unique_id=&quot;23158&quot;&gt;&lt;property id=&quot;20148&quot; value=&quot;5&quot;/&gt;&lt;property id=&quot;20300&quot; value=&quot;Slide 4&quot;/&gt;&lt;property id=&quot;20307&quot; value=&quot;259&quot;/&gt;&lt;/object&gt;&lt;object type=&quot;3&quot; unique_id=&quot;23159&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AE2F7"/>
        </a:solidFill>
        <a:ln w="22225">
          <a:solidFill>
            <a:schemeClr val="accent1">
              <a:shade val="50000"/>
            </a:schemeClr>
          </a:solidFill>
        </a:ln>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2284</TotalTime>
  <Words>1653</Words>
  <Application>Microsoft Office PowerPoint</Application>
  <PresentationFormat>On-screen Show (4:3)</PresentationFormat>
  <Paragraphs>261</Paragraphs>
  <Slides>65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Comic Sans MS</vt:lpstr>
      <vt:lpstr>Lithos Pro Regular</vt:lpstr>
      <vt:lpstr>Times New Roman</vt:lpstr>
      <vt:lpstr>Office Theme</vt:lpstr>
      <vt:lpstr>LIS Admin Presented by  Peggy Steele and Jane Blackmar Lab Implementation</vt:lpstr>
      <vt:lpstr>Printer Installation</vt:lpstr>
      <vt:lpstr>Printer Installation</vt:lpstr>
      <vt:lpstr>Printer Installation</vt:lpstr>
      <vt:lpstr>Maintenance</vt:lpstr>
      <vt:lpstr>Maintenance</vt:lpstr>
      <vt:lpstr>Maintenance</vt:lpstr>
      <vt:lpstr>Maintenance- Check Printer Status</vt:lpstr>
      <vt:lpstr>Maintenance- Remote Printing Status</vt:lpstr>
      <vt:lpstr>Maintenance- Interface Status</vt:lpstr>
      <vt:lpstr>Maintenance Bridging to AUX</vt:lpstr>
      <vt:lpstr>Maintenance- Accessing Trace Files</vt:lpstr>
      <vt:lpstr>Maintenance- Accessing Trace Files</vt:lpstr>
      <vt:lpstr>Maintenance- Backups</vt:lpstr>
      <vt:lpstr>System Problem Notification (SPN)</vt:lpstr>
      <vt:lpstr>SPN</vt:lpstr>
      <vt:lpstr>HIS Interface Communication</vt:lpstr>
      <vt:lpstr>5 major interfaces models </vt:lpstr>
      <vt:lpstr>Communication with HIS accomplished  through two or three connections:</vt:lpstr>
      <vt:lpstr>PowerPoint Presentation</vt:lpstr>
      <vt:lpstr>PowerPoint Presentation</vt:lpstr>
      <vt:lpstr>HL7 Standards</vt:lpstr>
      <vt:lpstr>HL7 Standards</vt:lpstr>
      <vt:lpstr>HL7 Standards- Message Type</vt:lpstr>
      <vt:lpstr>HL7 Standards- Trigger Events</vt:lpstr>
      <vt:lpstr>HL7 Standards- Segment</vt:lpstr>
      <vt:lpstr>HL7 Standards- Segment</vt:lpstr>
      <vt:lpstr>HL7 Standards- Segments</vt:lpstr>
      <vt:lpstr>HL7 Standards- Data Fields</vt:lpstr>
      <vt:lpstr>HL7 Standards- Putting it all together</vt:lpstr>
      <vt:lpstr>MOM Message Oriented Middleware</vt:lpstr>
      <vt:lpstr>MoM (Message Oriented Middleware)</vt:lpstr>
      <vt:lpstr>MoM (Message Oriented Middleware)</vt:lpstr>
      <vt:lpstr>MoM (Message Oriented Middleware)</vt:lpstr>
      <vt:lpstr>MoM (Message Oriented Middleware)</vt:lpstr>
      <vt:lpstr>MoM (Message Oriented Middleware)</vt:lpstr>
      <vt:lpstr>Accessing MoM</vt:lpstr>
      <vt:lpstr>Accessing MoM</vt:lpstr>
      <vt:lpstr>Copy Setup</vt:lpstr>
      <vt:lpstr>Copy setup</vt:lpstr>
      <vt:lpstr>Environments</vt:lpstr>
      <vt:lpstr>PowerPoint Presentation</vt:lpstr>
      <vt:lpstr>PowerPoint Presentation</vt:lpstr>
      <vt:lpstr>PowerPoint Presentation</vt:lpstr>
      <vt:lpstr>Search criteria</vt:lpstr>
      <vt:lpstr>Example Search</vt:lpstr>
      <vt:lpstr>PowerPoint Presentation</vt:lpstr>
      <vt:lpstr>Example Search Results</vt:lpstr>
      <vt:lpstr>PowerPoint Presentation</vt:lpstr>
      <vt:lpstr>PowerPoint Presentation</vt:lpstr>
      <vt:lpstr>PowerPoint Presentation</vt:lpstr>
      <vt:lpstr>Example Records to Copy</vt:lpstr>
      <vt:lpstr>Check the record to copy it.  Note the lock. Click Perform Copy</vt:lpstr>
      <vt:lpstr>PowerPoint Presentation</vt:lpstr>
      <vt:lpstr>Unsuccessful Copy</vt:lpstr>
      <vt:lpstr>Unsuccessful Copy “Redo”</vt:lpstr>
      <vt:lpstr>Security (Only one option)</vt:lpstr>
      <vt:lpstr>Settings and Definitions</vt:lpstr>
      <vt:lpstr>Settings and Definitions (SSM)</vt:lpstr>
      <vt:lpstr>Finding SSM’s</vt:lpstr>
      <vt:lpstr>Finding SSM’s</vt:lpstr>
      <vt:lpstr>Editing SSM’s</vt:lpstr>
      <vt:lpstr>Editing SSM’s</vt:lpstr>
      <vt:lpstr>Editing SSM’s</vt:lpstr>
      <vt:lpstr>Editing SSM’s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Myra Pettis</cp:lastModifiedBy>
  <cp:revision>86</cp:revision>
  <dcterms:created xsi:type="dcterms:W3CDTF">2016-01-07T19:32:07Z</dcterms:created>
  <dcterms:modified xsi:type="dcterms:W3CDTF">2016-05-03T13:57:54Z</dcterms:modified>
</cp:coreProperties>
</file>